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9" r:id="rId6"/>
    <p:sldId id="261" r:id="rId7"/>
    <p:sldId id="262" r:id="rId8"/>
    <p:sldId id="263" r:id="rId9"/>
    <p:sldId id="267" r:id="rId10"/>
    <p:sldId id="271" r:id="rId11"/>
    <p:sldId id="270" r:id="rId12"/>
    <p:sldId id="266" r:id="rId13"/>
  </p:sldIdLst>
  <p:sldSz cx="18288000" cy="10287000"/>
  <p:notesSz cx="6858000" cy="9144000"/>
  <p:embeddedFontLst>
    <p:embeddedFont>
      <p:font typeface="Cambria" panose="02040503050406030204" pitchFamily="18"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3" d="100"/>
          <a:sy n="43" d="100"/>
        </p:scale>
        <p:origin x="7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rskar\OneDrive\Documents\Virtual%20Intenship%20Accenture\Task%202\Task%202-5.%20Cleaned%20Dataset.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Users\rskar\OneDrive\Documents\Virtual%20Intenship%20Accenture\Task%202\Task%202-5.%20Cleaned%20Dataset.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rgbClr val="A100FF"/>
                </a:solidFill>
                <a:latin typeface="+mn-lt"/>
                <a:ea typeface="+mn-ea"/>
                <a:cs typeface="+mn-cs"/>
              </a:defRPr>
            </a:pPr>
            <a:r>
              <a:rPr lang="en-US" sz="2000" b="1" dirty="0">
                <a:solidFill>
                  <a:srgbClr val="A100FF"/>
                </a:solidFill>
              </a:rPr>
              <a:t>Top 5</a:t>
            </a:r>
            <a:r>
              <a:rPr lang="en-US" sz="2000" b="1" baseline="0" dirty="0">
                <a:solidFill>
                  <a:srgbClr val="A100FF"/>
                </a:solidFill>
              </a:rPr>
              <a:t> Categories by Aggregate </a:t>
            </a:r>
          </a:p>
          <a:p>
            <a:pPr>
              <a:defRPr>
                <a:solidFill>
                  <a:srgbClr val="A100FF"/>
                </a:solidFill>
              </a:defRPr>
            </a:pPr>
            <a:r>
              <a:rPr lang="en-US" sz="2000" b="1" baseline="0" dirty="0">
                <a:solidFill>
                  <a:srgbClr val="A100FF"/>
                </a:solidFill>
              </a:rPr>
              <a:t>Popularity Scores</a:t>
            </a:r>
            <a:endParaRPr lang="en-US" sz="2000" b="1" dirty="0">
              <a:solidFill>
                <a:srgbClr val="A100FF"/>
              </a:solidFill>
            </a:endParaRPr>
          </a:p>
        </c:rich>
      </c:tx>
      <c:layout>
        <c:manualLayout>
          <c:xMode val="edge"/>
          <c:yMode val="edge"/>
          <c:x val="0.38021990771396774"/>
          <c:y val="3.421100190714018E-2"/>
        </c:manualLayout>
      </c:layout>
      <c:overlay val="0"/>
      <c:spPr>
        <a:solidFill>
          <a:schemeClr val="bg1"/>
        </a:solidFill>
        <a:ln>
          <a:noFill/>
        </a:ln>
        <a:effectLst/>
      </c:spPr>
      <c:txPr>
        <a:bodyPr rot="0" spcFirstLastPara="1" vertOverflow="ellipsis" vert="horz" wrap="square" anchor="ctr" anchorCtr="1"/>
        <a:lstStyle/>
        <a:p>
          <a:pPr>
            <a:defRPr lang="en-US" sz="1400" b="0" i="0" u="none" strike="noStrike" kern="1200" spc="0" baseline="0">
              <a:solidFill>
                <a:srgbClr val="A100FF"/>
              </a:solidFill>
              <a:latin typeface="+mn-lt"/>
              <a:ea typeface="+mn-ea"/>
              <a:cs typeface="+mn-cs"/>
            </a:defRPr>
          </a:pPr>
          <a:endParaRPr lang="en-US"/>
        </a:p>
      </c:txPr>
    </c:title>
    <c:autoTitleDeleted val="0"/>
    <c:plotArea>
      <c:layout/>
      <c:barChart>
        <c:barDir val="bar"/>
        <c:grouping val="clustered"/>
        <c:varyColors val="0"/>
        <c:ser>
          <c:idx val="0"/>
          <c:order val="0"/>
          <c:tx>
            <c:strRef>
              <c:f>Sheet1!$K$3</c:f>
              <c:strCache>
                <c:ptCount val="1"/>
                <c:pt idx="0">
                  <c:v>Total Scores</c:v>
                </c:pt>
              </c:strCache>
            </c:strRef>
          </c:tx>
          <c:spPr>
            <a:solidFill>
              <a:srgbClr val="A100FF"/>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Sheet1!$J$4:$J$19</c:f>
              <c:strCache>
                <c:ptCount val="5"/>
                <c:pt idx="0">
                  <c:v>Animals</c:v>
                </c:pt>
                <c:pt idx="1">
                  <c:v>science</c:v>
                </c:pt>
                <c:pt idx="2">
                  <c:v>healthy eating</c:v>
                </c:pt>
                <c:pt idx="3">
                  <c:v>technology</c:v>
                </c:pt>
                <c:pt idx="4">
                  <c:v>food</c:v>
                </c:pt>
              </c:strCache>
            </c:strRef>
          </c:cat>
          <c:val>
            <c:numRef>
              <c:f>Sheet1!$K$4:$K$19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E192-49FB-B05A-0371C7831EDC}"/>
            </c:ext>
          </c:extLst>
        </c:ser>
        <c:dLbls>
          <c:showLegendKey val="0"/>
          <c:showVal val="1"/>
          <c:showCatName val="0"/>
          <c:showSerName val="0"/>
          <c:showPercent val="0"/>
          <c:showBubbleSize val="0"/>
        </c:dLbls>
        <c:gapWidth val="56"/>
        <c:axId val="278473087"/>
        <c:axId val="1888518495"/>
      </c:barChart>
      <c:catAx>
        <c:axId val="278473087"/>
        <c:scaling>
          <c:orientation val="minMax"/>
        </c:scaling>
        <c:delete val="0"/>
        <c:axPos val="l"/>
        <c:title>
          <c:tx>
            <c:rich>
              <a:bodyPr rot="-5400000" spcFirstLastPara="1" vertOverflow="ellipsis" vert="horz" wrap="square" anchor="ctr" anchorCtr="1"/>
              <a:lstStyle/>
              <a:p>
                <a:pPr>
                  <a:defRPr lang="en-US" sz="1000" b="0" i="0" u="none" strike="noStrike" kern="1200" baseline="0">
                    <a:solidFill>
                      <a:schemeClr val="tx1">
                        <a:lumMod val="65000"/>
                        <a:lumOff val="35000"/>
                      </a:schemeClr>
                    </a:solidFill>
                    <a:latin typeface="+mn-lt"/>
                    <a:ea typeface="+mn-ea"/>
                    <a:cs typeface="+mn-cs"/>
                  </a:defRPr>
                </a:pPr>
                <a:r>
                  <a:rPr lang="en-US" sz="2000" b="1" i="0" u="none" strike="noStrike" kern="1200" spc="0" baseline="0" dirty="0">
                    <a:solidFill>
                      <a:srgbClr val="A100FF"/>
                    </a:solidFill>
                  </a:rPr>
                  <a:t>Categories</a:t>
                </a:r>
              </a:p>
            </c:rich>
          </c:tx>
          <c:layout>
            <c:manualLayout>
              <c:xMode val="edge"/>
              <c:yMode val="edge"/>
              <c:x val="3.5533367977589915E-3"/>
              <c:y val="0.39058021518709596"/>
            </c:manualLayout>
          </c:layout>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cap="all" baseline="0">
                <a:solidFill>
                  <a:schemeClr val="tx1">
                    <a:lumMod val="95000"/>
                    <a:lumOff val="5000"/>
                  </a:schemeClr>
                </a:solidFill>
                <a:latin typeface="+mn-lt"/>
                <a:ea typeface="+mn-ea"/>
                <a:cs typeface="+mn-cs"/>
              </a:defRPr>
            </a:pPr>
            <a:endParaRPr lang="en-US"/>
          </a:p>
        </c:txPr>
        <c:crossAx val="1888518495"/>
        <c:crosses val="autoZero"/>
        <c:auto val="1"/>
        <c:lblAlgn val="ctr"/>
        <c:lblOffset val="100"/>
        <c:noMultiLvlLbl val="0"/>
      </c:catAx>
      <c:valAx>
        <c:axId val="1888518495"/>
        <c:scaling>
          <c:orientation val="minMax"/>
        </c:scaling>
        <c:delete val="0"/>
        <c:axPos val="b"/>
        <c:title>
          <c:tx>
            <c:rich>
              <a:bodyPr rot="0" spcFirstLastPara="1" vertOverflow="ellipsis" vert="horz" wrap="square" anchor="ctr" anchorCtr="1"/>
              <a:lstStyle/>
              <a:p>
                <a:pPr algn="ctr">
                  <a:defRPr lang="en-US" sz="1000" b="0" i="0" u="none" strike="noStrike" kern="1200" baseline="0">
                    <a:solidFill>
                      <a:schemeClr val="tx1">
                        <a:lumMod val="65000"/>
                        <a:lumOff val="35000"/>
                      </a:schemeClr>
                    </a:solidFill>
                    <a:latin typeface="+mn-lt"/>
                    <a:ea typeface="+mn-ea"/>
                    <a:cs typeface="+mn-cs"/>
                  </a:defRPr>
                </a:pPr>
                <a:r>
                  <a:rPr lang="en-US" sz="1800" b="1" i="0" u="none" strike="noStrike" kern="1200" spc="0" baseline="0" dirty="0">
                    <a:solidFill>
                      <a:srgbClr val="A100FF"/>
                    </a:solidFill>
                  </a:rPr>
                  <a:t>Aggregate </a:t>
                </a:r>
              </a:p>
              <a:p>
                <a:pPr algn="ctr">
                  <a:defRPr/>
                </a:pPr>
                <a:r>
                  <a:rPr lang="en-US" sz="1800" b="1" i="0" u="none" strike="noStrike" kern="1200" spc="0" baseline="0" dirty="0">
                    <a:solidFill>
                      <a:srgbClr val="A100FF"/>
                    </a:solidFill>
                  </a:rPr>
                  <a:t>Popularity Scores             </a:t>
                </a:r>
              </a:p>
              <a:p>
                <a:pPr algn="ctr">
                  <a:defRPr/>
                </a:pPr>
                <a:endParaRPr lang="en-IN" dirty="0"/>
              </a:p>
            </c:rich>
          </c:tx>
          <c:layout>
            <c:manualLayout>
              <c:xMode val="edge"/>
              <c:yMode val="edge"/>
              <c:x val="0.4665769969846067"/>
              <c:y val="0.9101120278244399"/>
            </c:manualLayout>
          </c:layout>
          <c:overlay val="0"/>
          <c:spPr>
            <a:noFill/>
            <a:ln>
              <a:noFill/>
            </a:ln>
            <a:effectLst/>
          </c:spPr>
          <c:txPr>
            <a:bodyPr rot="0" spcFirstLastPara="1" vertOverflow="ellipsis" vert="horz" wrap="square" anchor="ctr" anchorCtr="1"/>
            <a:lstStyle/>
            <a:p>
              <a:pPr algn="ctr">
                <a:defRPr lang="en-US"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200" b="1" i="0" u="none" strike="noStrike" kern="1200" baseline="0">
                <a:solidFill>
                  <a:sysClr val="windowText" lastClr="000000"/>
                </a:solidFill>
                <a:latin typeface="+mn-lt"/>
                <a:ea typeface="+mn-ea"/>
                <a:cs typeface="+mn-cs"/>
              </a:defRPr>
            </a:pPr>
            <a:endParaRPr lang="en-US"/>
          </a:p>
        </c:txPr>
        <c:crossAx val="278473087"/>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2-5. Cleaned Dataset.xlsx]Sheet1!PivotTable12</c:name>
    <c:fmtId val="-1"/>
  </c:pivotSource>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dirty="0">
                <a:solidFill>
                  <a:srgbClr val="A100FF"/>
                </a:solidFill>
              </a:rPr>
              <a:t>Posts by Months</a:t>
            </a:r>
            <a:endParaRPr lang="en-US" sz="1400" b="0" i="0" u="none" strike="noStrike" kern="1200" spc="0" baseline="0" dirty="0">
              <a:solidFill>
                <a:sysClr val="windowText" lastClr="000000">
                  <a:lumMod val="65000"/>
                  <a:lumOff val="35000"/>
                </a:sysClr>
              </a:solidFill>
            </a:endParaRPr>
          </a:p>
          <a:p>
            <a:pPr>
              <a:defRPr/>
            </a:pPr>
            <a:endParaRPr lang="en-US" dirty="0"/>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Sheet1!$AS$24</c:f>
              <c:strCache>
                <c:ptCount val="1"/>
                <c:pt idx="0">
                  <c:v>Total</c:v>
                </c:pt>
              </c:strCache>
            </c:strRef>
          </c:tx>
          <c:spPr>
            <a:ln w="28575" cap="rnd">
              <a:solidFill>
                <a:srgbClr val="A100FF"/>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Sheet1!$AR$25:$AR$37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Sheet1!$AS$25:$AS$37</c:f>
              <c:numCache>
                <c:formatCode>General</c:formatCode>
                <c:ptCount val="12"/>
                <c:pt idx="0">
                  <c:v>2126</c:v>
                </c:pt>
                <c:pt idx="1">
                  <c:v>1913</c:v>
                </c:pt>
                <c:pt idx="2">
                  <c:v>2012</c:v>
                </c:pt>
                <c:pt idx="3">
                  <c:v>1971</c:v>
                </c:pt>
                <c:pt idx="4">
                  <c:v>2135</c:v>
                </c:pt>
                <c:pt idx="5">
                  <c:v>2021</c:v>
                </c:pt>
                <c:pt idx="6">
                  <c:v>2069</c:v>
                </c:pt>
                <c:pt idx="7">
                  <c:v>2114</c:v>
                </c:pt>
                <c:pt idx="8">
                  <c:v>2022</c:v>
                </c:pt>
                <c:pt idx="9">
                  <c:v>2055</c:v>
                </c:pt>
                <c:pt idx="10">
                  <c:v>2034</c:v>
                </c:pt>
                <c:pt idx="11">
                  <c:v>2090</c:v>
                </c:pt>
              </c:numCache>
            </c:numRef>
          </c:val>
          <c:smooth val="0"/>
          <c:extLst>
            <c:ext xmlns:c16="http://schemas.microsoft.com/office/drawing/2014/chart" uri="{C3380CC4-5D6E-409C-BE32-E72D297353CC}">
              <c16:uniqueId val="{00000000-54AF-48A9-A0DF-E091A986BB9F}"/>
            </c:ext>
          </c:extLst>
        </c:ser>
        <c:dLbls>
          <c:showLegendKey val="0"/>
          <c:showVal val="1"/>
          <c:showCatName val="0"/>
          <c:showSerName val="0"/>
          <c:showPercent val="0"/>
          <c:showBubbleSize val="0"/>
        </c:dLbls>
        <c:smooth val="0"/>
        <c:axId val="1879273584"/>
        <c:axId val="1879277424"/>
      </c:lineChart>
      <c:catAx>
        <c:axId val="1879273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cap="all" baseline="0">
                <a:solidFill>
                  <a:schemeClr val="tx1"/>
                </a:solidFill>
                <a:latin typeface="+mn-lt"/>
                <a:ea typeface="+mn-ea"/>
                <a:cs typeface="+mn-cs"/>
              </a:defRPr>
            </a:pPr>
            <a:endParaRPr lang="en-US"/>
          </a:p>
        </c:txPr>
        <c:crossAx val="1879277424"/>
        <c:crosses val="autoZero"/>
        <c:auto val="1"/>
        <c:lblAlgn val="ctr"/>
        <c:lblOffset val="100"/>
        <c:noMultiLvlLbl val="0"/>
      </c:catAx>
      <c:valAx>
        <c:axId val="1879277424"/>
        <c:scaling>
          <c:orientation val="minMax"/>
        </c:scaling>
        <c:delete val="1"/>
        <c:axPos val="l"/>
        <c:numFmt formatCode="General" sourceLinked="1"/>
        <c:majorTickMark val="out"/>
        <c:minorTickMark val="none"/>
        <c:tickLblPos val="nextTo"/>
        <c:crossAx val="1879273584"/>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rgbClr val="A100FF"/>
                </a:solidFill>
                <a:latin typeface="+mn-lt"/>
                <a:ea typeface="+mn-ea"/>
                <a:cs typeface="+mn-cs"/>
              </a:defRPr>
            </a:pPr>
            <a:r>
              <a:rPr lang="en-US" sz="1400" b="1">
                <a:solidFill>
                  <a:srgbClr val="A100FF"/>
                </a:solidFill>
              </a:rPr>
              <a:t>Top 5</a:t>
            </a:r>
            <a:r>
              <a:rPr lang="en-US" sz="1400" b="1" baseline="0">
                <a:solidFill>
                  <a:srgbClr val="A100FF"/>
                </a:solidFill>
              </a:rPr>
              <a:t> Categories by Aggregate </a:t>
            </a:r>
          </a:p>
          <a:p>
            <a:pPr>
              <a:defRPr>
                <a:solidFill>
                  <a:srgbClr val="A100FF"/>
                </a:solidFill>
              </a:defRPr>
            </a:pPr>
            <a:r>
              <a:rPr lang="en-US" sz="1400" b="1" baseline="0">
                <a:solidFill>
                  <a:srgbClr val="A100FF"/>
                </a:solidFill>
              </a:rPr>
              <a:t>Popularity Scores</a:t>
            </a:r>
            <a:endParaRPr lang="en-US" sz="1400" b="1">
              <a:solidFill>
                <a:srgbClr val="A100FF"/>
              </a:solidFill>
            </a:endParaRPr>
          </a:p>
        </c:rich>
      </c:tx>
      <c:overlay val="0"/>
      <c:spPr>
        <a:solidFill>
          <a:schemeClr val="bg1"/>
        </a:solidFill>
        <a:ln>
          <a:noFill/>
        </a:ln>
        <a:effectLst/>
      </c:spPr>
      <c:txPr>
        <a:bodyPr rot="0" spcFirstLastPara="1" vertOverflow="ellipsis" vert="horz" wrap="square" anchor="ctr" anchorCtr="1"/>
        <a:lstStyle/>
        <a:p>
          <a:pPr>
            <a:defRPr lang="en-US" sz="1400" b="0" i="0" u="none" strike="noStrike" kern="1200" spc="0" baseline="0">
              <a:solidFill>
                <a:srgbClr val="A100FF"/>
              </a:solidFill>
              <a:latin typeface="+mn-lt"/>
              <a:ea typeface="+mn-ea"/>
              <a:cs typeface="+mn-cs"/>
            </a:defRPr>
          </a:pPr>
          <a:endParaRPr lang="en-US"/>
        </a:p>
      </c:txPr>
    </c:title>
    <c:autoTitleDeleted val="0"/>
    <c:plotArea>
      <c:layout/>
      <c:barChart>
        <c:barDir val="bar"/>
        <c:grouping val="clustered"/>
        <c:varyColors val="0"/>
        <c:ser>
          <c:idx val="0"/>
          <c:order val="0"/>
          <c:tx>
            <c:strRef>
              <c:f>Sheet1!$K$3</c:f>
              <c:strCache>
                <c:ptCount val="1"/>
                <c:pt idx="0">
                  <c:v>Total Scores</c:v>
                </c:pt>
              </c:strCache>
            </c:strRef>
          </c:tx>
          <c:spPr>
            <a:solidFill>
              <a:srgbClr val="A100FF"/>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Sheet1!$J$4:$J$19</c:f>
              <c:strCache>
                <c:ptCount val="5"/>
                <c:pt idx="0">
                  <c:v>Animals</c:v>
                </c:pt>
                <c:pt idx="1">
                  <c:v>science</c:v>
                </c:pt>
                <c:pt idx="2">
                  <c:v>healthy eating</c:v>
                </c:pt>
                <c:pt idx="3">
                  <c:v>technology</c:v>
                </c:pt>
                <c:pt idx="4">
                  <c:v>food</c:v>
                </c:pt>
              </c:strCache>
            </c:strRef>
          </c:cat>
          <c:val>
            <c:numRef>
              <c:f>Sheet1!$K$4:$K$19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C4AB-4975-ABDF-0EADD515963F}"/>
            </c:ext>
          </c:extLst>
        </c:ser>
        <c:dLbls>
          <c:showLegendKey val="0"/>
          <c:showVal val="1"/>
          <c:showCatName val="0"/>
          <c:showSerName val="0"/>
          <c:showPercent val="0"/>
          <c:showBubbleSize val="0"/>
        </c:dLbls>
        <c:gapWidth val="56"/>
        <c:axId val="278473087"/>
        <c:axId val="1888518495"/>
      </c:barChart>
      <c:catAx>
        <c:axId val="278473087"/>
        <c:scaling>
          <c:orientation val="minMax"/>
        </c:scaling>
        <c:delete val="0"/>
        <c:axPos val="l"/>
        <c:title>
          <c:tx>
            <c:rich>
              <a:bodyPr rot="-5400000" spcFirstLastPara="1" vertOverflow="ellipsis" vert="horz" wrap="square" anchor="ctr" anchorCtr="1"/>
              <a:lstStyle/>
              <a:p>
                <a:pPr>
                  <a:defRPr lang="en-US" sz="1000" b="0" i="0" u="none" strike="noStrike" kern="1200" baseline="0">
                    <a:solidFill>
                      <a:schemeClr val="tx1">
                        <a:lumMod val="65000"/>
                        <a:lumOff val="35000"/>
                      </a:schemeClr>
                    </a:solidFill>
                    <a:latin typeface="+mn-lt"/>
                    <a:ea typeface="+mn-ea"/>
                    <a:cs typeface="+mn-cs"/>
                  </a:defRPr>
                </a:pPr>
                <a:r>
                  <a:rPr lang="en-US" sz="1000" b="1" i="0" u="none" strike="noStrike" kern="1200" spc="0" baseline="0">
                    <a:solidFill>
                      <a:srgbClr val="A100FF"/>
                    </a:solidFill>
                  </a:rPr>
                  <a:t>Categories</a:t>
                </a: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baseline="0">
                <a:solidFill>
                  <a:schemeClr val="tx1">
                    <a:lumMod val="95000"/>
                    <a:lumOff val="5000"/>
                  </a:schemeClr>
                </a:solidFill>
                <a:latin typeface="+mn-lt"/>
                <a:ea typeface="+mn-ea"/>
                <a:cs typeface="+mn-cs"/>
              </a:defRPr>
            </a:pPr>
            <a:endParaRPr lang="en-US"/>
          </a:p>
        </c:txPr>
        <c:crossAx val="1888518495"/>
        <c:crosses val="autoZero"/>
        <c:auto val="1"/>
        <c:lblAlgn val="ctr"/>
        <c:lblOffset val="100"/>
        <c:noMultiLvlLbl val="0"/>
      </c:catAx>
      <c:valAx>
        <c:axId val="1888518495"/>
        <c:scaling>
          <c:orientation val="minMax"/>
        </c:scaling>
        <c:delete val="0"/>
        <c:axPos val="b"/>
        <c:title>
          <c:tx>
            <c:rich>
              <a:bodyPr rot="0" spcFirstLastPara="1" vertOverflow="ellipsis" vert="horz" wrap="square" anchor="ctr" anchorCtr="1"/>
              <a:lstStyle/>
              <a:p>
                <a:pPr algn="ctr">
                  <a:defRPr lang="en-US" sz="1000" b="0" i="0" u="none" strike="noStrike" kern="1200" baseline="0">
                    <a:solidFill>
                      <a:schemeClr val="tx1">
                        <a:lumMod val="65000"/>
                        <a:lumOff val="35000"/>
                      </a:schemeClr>
                    </a:solidFill>
                    <a:latin typeface="+mn-lt"/>
                    <a:ea typeface="+mn-ea"/>
                    <a:cs typeface="+mn-cs"/>
                  </a:defRPr>
                </a:pPr>
                <a:r>
                  <a:rPr lang="en-US" sz="1400" b="1" i="0" u="none" strike="noStrike" kern="1200" spc="0" baseline="0" dirty="0">
                    <a:solidFill>
                      <a:srgbClr val="A100FF"/>
                    </a:solidFill>
                  </a:rPr>
                  <a:t>Aggregate </a:t>
                </a:r>
              </a:p>
              <a:p>
                <a:pPr algn="ctr">
                  <a:defRPr/>
                </a:pPr>
                <a:r>
                  <a:rPr lang="en-US" sz="1400" b="1" i="0" u="none" strike="noStrike" kern="1200" spc="0" baseline="0" dirty="0">
                    <a:solidFill>
                      <a:srgbClr val="A100FF"/>
                    </a:solidFill>
                  </a:rPr>
                  <a:t>Popularity Scores             </a:t>
                </a:r>
              </a:p>
              <a:p>
                <a:pPr algn="ctr">
                  <a:defRPr/>
                </a:pPr>
                <a:endParaRPr lang="en-IN" dirty="0"/>
              </a:p>
            </c:rich>
          </c:tx>
          <c:layout>
            <c:manualLayout>
              <c:xMode val="edge"/>
              <c:yMode val="edge"/>
              <c:x val="0.440519238679624"/>
              <c:y val="0.89944456905405601"/>
            </c:manualLayout>
          </c:layout>
          <c:overlay val="0"/>
          <c:spPr>
            <a:noFill/>
            <a:ln>
              <a:noFill/>
            </a:ln>
            <a:effectLst/>
          </c:spPr>
          <c:txPr>
            <a:bodyPr rot="0" spcFirstLastPara="1" vertOverflow="ellipsis" vert="horz" wrap="square" anchor="ctr" anchorCtr="1"/>
            <a:lstStyle/>
            <a:p>
              <a:pPr algn="ctr">
                <a:defRPr lang="en-US"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200" b="1" i="0" u="none" strike="noStrike" kern="1200" baseline="0">
                <a:solidFill>
                  <a:sysClr val="windowText" lastClr="000000"/>
                </a:solidFill>
                <a:latin typeface="+mn-lt"/>
                <a:ea typeface="+mn-ea"/>
                <a:cs typeface="+mn-cs"/>
              </a:defRPr>
            </a:pPr>
            <a:endParaRPr lang="en-US"/>
          </a:p>
        </c:txPr>
        <c:crossAx val="278473087"/>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rgbClr val="A100FF"/>
                </a:solidFill>
                <a:latin typeface="+mn-lt"/>
                <a:ea typeface="+mn-ea"/>
                <a:cs typeface="+mn-cs"/>
              </a:defRPr>
            </a:pPr>
            <a:r>
              <a:rPr lang="en-US" sz="2400" b="1" dirty="0">
                <a:solidFill>
                  <a:srgbClr val="A100FF"/>
                </a:solidFill>
              </a:rPr>
              <a:t>Top 5</a:t>
            </a:r>
            <a:r>
              <a:rPr lang="en-US" sz="2400" b="1" baseline="0" dirty="0">
                <a:solidFill>
                  <a:srgbClr val="A100FF"/>
                </a:solidFill>
              </a:rPr>
              <a:t> Categories by  </a:t>
            </a:r>
          </a:p>
          <a:p>
            <a:pPr>
              <a:defRPr>
                <a:solidFill>
                  <a:srgbClr val="A100FF"/>
                </a:solidFill>
              </a:defRPr>
            </a:pPr>
            <a:r>
              <a:rPr lang="en-US" sz="2400" b="1" baseline="0" dirty="0">
                <a:solidFill>
                  <a:srgbClr val="A100FF"/>
                </a:solidFill>
              </a:rPr>
              <a:t>Popularity Percentage</a:t>
            </a:r>
            <a:endParaRPr lang="en-US" sz="2400" b="1" dirty="0">
              <a:solidFill>
                <a:srgbClr val="A100FF"/>
              </a:solidFill>
            </a:endParaRPr>
          </a:p>
        </c:rich>
      </c:tx>
      <c:layout>
        <c:manualLayout>
          <c:xMode val="edge"/>
          <c:yMode val="edge"/>
          <c:x val="0.19227589160787881"/>
          <c:y val="4.1982603364032846E-2"/>
        </c:manualLayout>
      </c:layout>
      <c:overlay val="0"/>
      <c:spPr>
        <a:solidFill>
          <a:schemeClr val="bg1"/>
        </a:solidFill>
        <a:ln>
          <a:noFill/>
        </a:ln>
        <a:effectLst/>
      </c:spPr>
      <c:txPr>
        <a:bodyPr rot="0" spcFirstLastPara="1" vertOverflow="ellipsis" vert="horz" wrap="square" anchor="ctr" anchorCtr="1"/>
        <a:lstStyle/>
        <a:p>
          <a:pPr>
            <a:defRPr lang="en-US" sz="1400" b="0" i="0" u="none" strike="noStrike" kern="1200" spc="0" baseline="0">
              <a:solidFill>
                <a:srgbClr val="A100FF"/>
              </a:solidFill>
              <a:latin typeface="+mn-lt"/>
              <a:ea typeface="+mn-ea"/>
              <a:cs typeface="+mn-cs"/>
            </a:defRPr>
          </a:pPr>
          <a:endParaRPr lang="en-US"/>
        </a:p>
      </c:txPr>
    </c:title>
    <c:autoTitleDeleted val="0"/>
    <c:plotArea>
      <c:layout/>
      <c:pieChart>
        <c:varyColors val="1"/>
        <c:ser>
          <c:idx val="0"/>
          <c:order val="0"/>
          <c:tx>
            <c:strRef>
              <c:f>Sheet1!$K$3</c:f>
              <c:strCache>
                <c:ptCount val="1"/>
                <c:pt idx="0">
                  <c:v>Total Scores</c:v>
                </c:pt>
              </c:strCache>
            </c:strRef>
          </c:tx>
          <c:spPr>
            <a:solidFill>
              <a:srgbClr val="A100FF"/>
            </a:solidFill>
            <a:ln>
              <a:solidFill>
                <a:schemeClr val="bg1"/>
              </a:solidFill>
            </a:ln>
            <a:effectLst>
              <a:outerShdw blurRad="50800" dist="38100" dir="2700000" algn="tl" rotWithShape="0">
                <a:prstClr val="black">
                  <a:alpha val="40000"/>
                </a:prstClr>
              </a:outerShdw>
            </a:effectLst>
          </c:spPr>
          <c:dPt>
            <c:idx val="0"/>
            <c:bubble3D val="0"/>
            <c:spPr>
              <a:solidFill>
                <a:srgbClr val="C61EE2"/>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18ED-4AF7-BA4E-5463902D2D3E}"/>
              </c:ext>
            </c:extLst>
          </c:dPt>
          <c:dPt>
            <c:idx val="1"/>
            <c:bubble3D val="0"/>
            <c:spPr>
              <a:solidFill>
                <a:srgbClr val="D68BFF"/>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18ED-4AF7-BA4E-5463902D2D3E}"/>
              </c:ext>
            </c:extLst>
          </c:dPt>
          <c:dPt>
            <c:idx val="2"/>
            <c:bubble3D val="0"/>
            <c:spPr>
              <a:solidFill>
                <a:srgbClr val="F0ADF9"/>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18ED-4AF7-BA4E-5463902D2D3E}"/>
              </c:ext>
            </c:extLst>
          </c:dPt>
          <c:dPt>
            <c:idx val="3"/>
            <c:bubble3D val="0"/>
            <c:spPr>
              <a:solidFill>
                <a:srgbClr val="A100FF"/>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18ED-4AF7-BA4E-5463902D2D3E}"/>
              </c:ext>
            </c:extLst>
          </c:dPt>
          <c:dPt>
            <c:idx val="4"/>
            <c:bubble3D val="0"/>
            <c:spPr>
              <a:solidFill>
                <a:srgbClr val="F46CF7"/>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9-18ED-4AF7-BA4E-5463902D2D3E}"/>
              </c:ext>
            </c:extLst>
          </c:dPt>
          <c:dLbls>
            <c:dLbl>
              <c:idx val="0"/>
              <c:tx>
                <c:rich>
                  <a:bodyPr/>
                  <a:lstStyle/>
                  <a:p>
                    <a:fld id="{5221FFEB-2796-4C1A-93A7-7D860EF6E3F0}"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18ED-4AF7-BA4E-5463902D2D3E}"/>
                </c:ext>
              </c:extLst>
            </c:dLbl>
            <c:dLbl>
              <c:idx val="1"/>
              <c:tx>
                <c:rich>
                  <a:bodyPr/>
                  <a:lstStyle/>
                  <a:p>
                    <a:fld id="{D459AFB9-19F3-42A9-A02C-394C39D464EB}"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18ED-4AF7-BA4E-5463902D2D3E}"/>
                </c:ext>
              </c:extLst>
            </c:dLbl>
            <c:dLbl>
              <c:idx val="2"/>
              <c:tx>
                <c:rich>
                  <a:bodyPr/>
                  <a:lstStyle/>
                  <a:p>
                    <a:fld id="{CC14669B-653E-455E-837B-B2F762D4CB90}"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18ED-4AF7-BA4E-5463902D2D3E}"/>
                </c:ext>
              </c:extLst>
            </c:dLbl>
            <c:dLbl>
              <c:idx val="3"/>
              <c:tx>
                <c:rich>
                  <a:bodyPr/>
                  <a:lstStyle/>
                  <a:p>
                    <a:fld id="{CEB702C8-83E7-4053-ABD7-4A73437AC4FC}"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18ED-4AF7-BA4E-5463902D2D3E}"/>
                </c:ext>
              </c:extLst>
            </c:dLbl>
            <c:dLbl>
              <c:idx val="4"/>
              <c:tx>
                <c:rich>
                  <a:bodyPr/>
                  <a:lstStyle/>
                  <a:p>
                    <a:fld id="{0945A15C-4E42-4562-99FF-C2407A787F7C}"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9-18ED-4AF7-BA4E-5463902D2D3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lang="en-US" sz="18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Sheet1!$J$4:$J$19</c:f>
              <c:strCache>
                <c:ptCount val="5"/>
                <c:pt idx="0">
                  <c:v>Animals</c:v>
                </c:pt>
                <c:pt idx="1">
                  <c:v>science</c:v>
                </c:pt>
                <c:pt idx="2">
                  <c:v>healthy eating</c:v>
                </c:pt>
                <c:pt idx="3">
                  <c:v>technology</c:v>
                </c:pt>
                <c:pt idx="4">
                  <c:v>food</c:v>
                </c:pt>
              </c:strCache>
            </c:strRef>
          </c:cat>
          <c:val>
            <c:numRef>
              <c:f>Sheet1!$K$4:$K$19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18ED-4AF7-BA4E-5463902D2D3E}"/>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2-5. Cleaned Dataset.xlsx]Sheet1!PivotTable9</c:name>
    <c:fmtId val="-1"/>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defRPr lang="en-US" sz="1400" b="0" i="0" u="none" strike="noStrike" kern="1200" spc="0" baseline="0">
                <a:solidFill>
                  <a:sysClr val="windowText" lastClr="000000">
                    <a:lumMod val="65000"/>
                    <a:lumOff val="35000"/>
                  </a:sysClr>
                </a:solidFill>
                <a:latin typeface="+mn-lt"/>
                <a:ea typeface="+mn-ea"/>
                <a:cs typeface="+mn-cs"/>
              </a:defRPr>
            </a:pPr>
            <a:r>
              <a:rPr lang="en-US" sz="2400" b="1" i="0" u="none" strike="noStrike" kern="1200" spc="0" baseline="0" dirty="0">
                <a:solidFill>
                  <a:srgbClr val="A100FF"/>
                </a:solidFill>
              </a:rPr>
              <a:t>Posts by Content Type</a:t>
            </a:r>
          </a:p>
          <a:p>
            <a:pPr marL="0" marR="0" lvl="0" indent="0" algn="ctr" defTabSz="914400" rtl="0" eaLnBrk="1" fontAlgn="auto" latinLnBrk="0" hangingPunct="1">
              <a:lnSpc>
                <a:spcPct val="100000"/>
              </a:lnSpc>
              <a:spcBef>
                <a:spcPts val="0"/>
              </a:spcBef>
              <a:spcAft>
                <a:spcPts val="0"/>
              </a:spcAft>
              <a:buClrTx/>
              <a:buSzTx/>
              <a:buFontTx/>
              <a:buNone/>
              <a:defRPr>
                <a:solidFill>
                  <a:sysClr val="windowText" lastClr="000000">
                    <a:lumMod val="65000"/>
                    <a:lumOff val="35000"/>
                  </a:sysClr>
                </a:solidFill>
              </a:defRPr>
            </a:pPr>
            <a:endParaRPr lang="en-US" sz="2400" dirty="0"/>
          </a:p>
        </c:rich>
      </c:tx>
      <c:layout>
        <c:manualLayout>
          <c:xMode val="edge"/>
          <c:yMode val="edge"/>
          <c:x val="0.337429544102332"/>
          <c:y val="5.319128921941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defRPr lang="en-US"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2.1505260476117501E-2"/>
          <c:y val="0.186932747359425"/>
          <c:w val="0.95698947904776499"/>
          <c:h val="0.57106634677658696"/>
        </c:manualLayout>
      </c:layout>
      <c:barChart>
        <c:barDir val="col"/>
        <c:grouping val="clustered"/>
        <c:varyColors val="0"/>
        <c:ser>
          <c:idx val="0"/>
          <c:order val="0"/>
          <c:tx>
            <c:strRef>
              <c:f>Sheet1!$AC$24</c:f>
              <c:strCache>
                <c:ptCount val="1"/>
                <c:pt idx="0">
                  <c:v>Total</c:v>
                </c:pt>
              </c:strCache>
            </c:strRef>
          </c:tx>
          <c:spPr>
            <a:solidFill>
              <a:srgbClr val="A100FF"/>
            </a:solidFill>
            <a:ln>
              <a:noFill/>
            </a:ln>
            <a:effectLst/>
          </c:spPr>
          <c:invertIfNegative val="0"/>
          <c:dPt>
            <c:idx val="0"/>
            <c:invertIfNegative val="0"/>
            <c:bubble3D val="0"/>
            <c:spPr>
              <a:solidFill>
                <a:srgbClr val="A100FF"/>
              </a:solidFill>
              <a:ln>
                <a:noFill/>
              </a:ln>
              <a:effectLst/>
            </c:spPr>
            <c:extLst>
              <c:ext xmlns:c16="http://schemas.microsoft.com/office/drawing/2014/chart" uri="{C3380CC4-5D6E-409C-BE32-E72D297353CC}">
                <c16:uniqueId val="{00000001-9F38-4A8A-8995-F3A55555B6C0}"/>
              </c:ext>
            </c:extLst>
          </c:dPt>
          <c:dPt>
            <c:idx val="1"/>
            <c:invertIfNegative val="0"/>
            <c:bubble3D val="0"/>
            <c:spPr>
              <a:solidFill>
                <a:srgbClr val="A100FF"/>
              </a:solidFill>
              <a:ln>
                <a:noFill/>
              </a:ln>
              <a:effectLst/>
            </c:spPr>
            <c:extLst>
              <c:ext xmlns:c16="http://schemas.microsoft.com/office/drawing/2014/chart" uri="{C3380CC4-5D6E-409C-BE32-E72D297353CC}">
                <c16:uniqueId val="{00000003-9F38-4A8A-8995-F3A55555B6C0}"/>
              </c:ext>
            </c:extLst>
          </c:dPt>
          <c:dPt>
            <c:idx val="2"/>
            <c:invertIfNegative val="0"/>
            <c:bubble3D val="0"/>
            <c:spPr>
              <a:solidFill>
                <a:srgbClr val="A100FF"/>
              </a:solidFill>
              <a:ln>
                <a:noFill/>
              </a:ln>
              <a:effectLst/>
            </c:spPr>
            <c:extLst>
              <c:ext xmlns:c16="http://schemas.microsoft.com/office/drawing/2014/chart" uri="{C3380CC4-5D6E-409C-BE32-E72D297353CC}">
                <c16:uniqueId val="{00000005-9F38-4A8A-8995-F3A55555B6C0}"/>
              </c:ext>
            </c:extLst>
          </c:dPt>
          <c:dPt>
            <c:idx val="3"/>
            <c:invertIfNegative val="0"/>
            <c:bubble3D val="0"/>
            <c:spPr>
              <a:solidFill>
                <a:srgbClr val="A100FF"/>
              </a:solidFill>
              <a:ln>
                <a:noFill/>
              </a:ln>
              <a:effectLst/>
            </c:spPr>
            <c:extLst>
              <c:ext xmlns:c16="http://schemas.microsoft.com/office/drawing/2014/chart" uri="{C3380CC4-5D6E-409C-BE32-E72D297353CC}">
                <c16:uniqueId val="{00000007-9F38-4A8A-8995-F3A55555B6C0}"/>
              </c:ext>
            </c:extLst>
          </c:dPt>
          <c:dLbls>
            <c:dLbl>
              <c:idx val="0"/>
              <c:tx>
                <c:rich>
                  <a:bodyPr/>
                  <a:lstStyle/>
                  <a:p>
                    <a:fld id="{ABA07081-03C4-4E86-A45E-03287D0BFC7E}" type="VALUE">
                      <a:rPr lang="en-US"/>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F38-4A8A-8995-F3A55555B6C0}"/>
                </c:ext>
              </c:extLst>
            </c:dLbl>
            <c:dLbl>
              <c:idx val="1"/>
              <c:tx>
                <c:rich>
                  <a:bodyPr/>
                  <a:lstStyle/>
                  <a:p>
                    <a:fld id="{C46D0B30-1D82-4A49-B838-ADBB1920F31A}" type="VALUE">
                      <a:rPr lang="en-US"/>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F38-4A8A-8995-F3A55555B6C0}"/>
                </c:ext>
              </c:extLst>
            </c:dLbl>
            <c:dLbl>
              <c:idx val="2"/>
              <c:tx>
                <c:rich>
                  <a:bodyPr/>
                  <a:lstStyle/>
                  <a:p>
                    <a:fld id="{753063FC-1CA0-4E2C-A4A0-68157698CC8D}" type="VALUE">
                      <a:rPr lang="en-US"/>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F38-4A8A-8995-F3A55555B6C0}"/>
                </c:ext>
              </c:extLst>
            </c:dLbl>
            <c:dLbl>
              <c:idx val="3"/>
              <c:tx>
                <c:rich>
                  <a:bodyPr/>
                  <a:lstStyle/>
                  <a:p>
                    <a:fld id="{BC65C7A5-ED8C-46FD-A42C-EDF3A46DF962}" type="VALUE">
                      <a:rPr lang="en-US"/>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F38-4A8A-8995-F3A55555B6C0}"/>
                </c:ext>
              </c:extLst>
            </c:dLbl>
            <c:spPr>
              <a:noFill/>
              <a:ln>
                <a:noFill/>
              </a:ln>
              <a:effectLst/>
            </c:spPr>
            <c:txPr>
              <a:bodyPr rot="0" spcFirstLastPara="1" vertOverflow="ellipsis" vert="horz" wrap="square" lIns="38100" tIns="19050" rIns="38100" bIns="19050" anchor="ctr" anchorCtr="1">
                <a:spAutoFit/>
              </a:bodyPr>
              <a:lstStyle/>
              <a:p>
                <a:pPr>
                  <a:defRPr lang="en-US" sz="16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Sheet1!$AB$25:$AB$29</c:f>
              <c:strCache>
                <c:ptCount val="4"/>
                <c:pt idx="0">
                  <c:v>photo</c:v>
                </c:pt>
                <c:pt idx="1">
                  <c:v>video</c:v>
                </c:pt>
                <c:pt idx="2">
                  <c:v>GIF</c:v>
                </c:pt>
                <c:pt idx="3">
                  <c:v>audio</c:v>
                </c:pt>
              </c:strCache>
            </c:strRef>
          </c:cat>
          <c:val>
            <c:numRef>
              <c:f>Sheet1!$AC$25:$AC$29</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9F38-4A8A-8995-F3A55555B6C0}"/>
            </c:ext>
          </c:extLst>
        </c:ser>
        <c:dLbls>
          <c:showLegendKey val="0"/>
          <c:showVal val="1"/>
          <c:showCatName val="0"/>
          <c:showSerName val="0"/>
          <c:showPercent val="0"/>
          <c:showBubbleSize val="0"/>
        </c:dLbls>
        <c:gapWidth val="219"/>
        <c:overlap val="-27"/>
        <c:axId val="1784066208"/>
        <c:axId val="1784067168"/>
      </c:barChart>
      <c:catAx>
        <c:axId val="1784066208"/>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defRPr lang="en-US" sz="1000" b="0" i="0" u="none" strike="noStrike" kern="1200" baseline="0">
                    <a:solidFill>
                      <a:sysClr val="windowText" lastClr="000000">
                        <a:lumMod val="65000"/>
                        <a:lumOff val="35000"/>
                      </a:sysClr>
                    </a:solidFill>
                    <a:latin typeface="+mn-lt"/>
                    <a:ea typeface="+mn-ea"/>
                    <a:cs typeface="+mn-cs"/>
                  </a:defRPr>
                </a:pPr>
                <a:r>
                  <a:rPr lang="en-US" sz="2000" b="1" i="0" u="none" strike="noStrike" kern="1200" baseline="0" dirty="0">
                    <a:solidFill>
                      <a:srgbClr val="A100FF"/>
                    </a:solidFill>
                  </a:rPr>
                  <a:t>Content Type</a:t>
                </a:r>
                <a:r>
                  <a:rPr lang="en-IN" sz="2000" b="1" i="0" u="none" strike="noStrike" kern="1200" baseline="0" dirty="0">
                    <a:solidFill>
                      <a:sysClr val="windowText" lastClr="000000"/>
                    </a:solidFill>
                  </a:rPr>
                  <a:t> </a:t>
                </a:r>
              </a:p>
              <a:p>
                <a:pPr marL="0" marR="0" lvl="0" indent="0" algn="ctr" defTabSz="914400" rtl="0" eaLnBrk="1" fontAlgn="auto" latinLnBrk="0" hangingPunct="1">
                  <a:lnSpc>
                    <a:spcPct val="100000"/>
                  </a:lnSpc>
                  <a:spcBef>
                    <a:spcPts val="0"/>
                  </a:spcBef>
                  <a:spcAft>
                    <a:spcPts val="0"/>
                  </a:spcAft>
                  <a:buClrTx/>
                  <a:buSzTx/>
                  <a:buFontTx/>
                  <a:buNone/>
                  <a:defRPr>
                    <a:solidFill>
                      <a:sysClr val="windowText" lastClr="000000">
                        <a:lumMod val="65000"/>
                        <a:lumOff val="35000"/>
                      </a:sysClr>
                    </a:solidFill>
                  </a:defRPr>
                </a:pPr>
                <a:endParaRPr lang="en-IN" sz="2000" dirty="0"/>
              </a:p>
            </c:rich>
          </c:tx>
          <c:layout>
            <c:manualLayout>
              <c:xMode val="edge"/>
              <c:yMode val="edge"/>
              <c:x val="0.400522622471843"/>
              <c:y val="0.84520331849114805"/>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defRPr lang="en-US"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a:outerShdw blurRad="50800" dist="50800" dir="5400000" algn="ctr" rotWithShape="0">
              <a:schemeClr val="bg1"/>
            </a:outerShdw>
            <a:softEdge rad="0"/>
          </a:effectLst>
        </c:spPr>
        <c:txPr>
          <a:bodyPr rot="-60000000" spcFirstLastPara="1" vertOverflow="ellipsis" vert="horz" wrap="square" anchor="ctr" anchorCtr="1"/>
          <a:lstStyle/>
          <a:p>
            <a:pPr>
              <a:defRPr lang="en-US" sz="1600" b="1" i="0" u="none" strike="noStrike" kern="1200" cap="all" baseline="0">
                <a:solidFill>
                  <a:schemeClr val="tx1"/>
                </a:solidFill>
                <a:latin typeface="+mn-lt"/>
                <a:ea typeface="+mn-ea"/>
                <a:cs typeface="+mn-cs"/>
              </a:defRPr>
            </a:pPr>
            <a:endParaRPr lang="en-US"/>
          </a:p>
        </c:txPr>
        <c:crossAx val="1784067168"/>
        <c:crosses val="autoZero"/>
        <c:auto val="1"/>
        <c:lblAlgn val="ctr"/>
        <c:lblOffset val="100"/>
        <c:noMultiLvlLbl val="0"/>
      </c:catAx>
      <c:valAx>
        <c:axId val="1784067168"/>
        <c:scaling>
          <c:orientation val="minMax"/>
        </c:scaling>
        <c:delete val="1"/>
        <c:axPos val="l"/>
        <c:numFmt formatCode="General" sourceLinked="1"/>
        <c:majorTickMark val="out"/>
        <c:minorTickMark val="none"/>
        <c:tickLblPos val="nextTo"/>
        <c:crossAx val="1784066208"/>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2-5. Cleaned Dataset.xlsx]Sheet1!PivotTable12</c:name>
    <c:fmtId val="-1"/>
  </c:pivotSource>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sz="1800" b="1" i="0" u="none" strike="noStrike" kern="1200" spc="0" baseline="0" dirty="0">
                <a:solidFill>
                  <a:srgbClr val="A100FF"/>
                </a:solidFill>
              </a:rPr>
              <a:t>Posts by Months</a:t>
            </a:r>
            <a:endParaRPr lang="en-US" sz="1800" b="0" i="0" u="none" strike="noStrike" kern="1200" spc="0" baseline="0" dirty="0">
              <a:solidFill>
                <a:sysClr val="windowText" lastClr="000000">
                  <a:lumMod val="65000"/>
                  <a:lumOff val="35000"/>
                </a:sysClr>
              </a:solidFill>
            </a:endParaRPr>
          </a:p>
          <a:p>
            <a:pPr>
              <a:defRPr/>
            </a:pPr>
            <a:endParaRPr lang="en-US" sz="1800" dirty="0"/>
          </a:p>
        </c:rich>
      </c:tx>
      <c:layout>
        <c:manualLayout>
          <c:xMode val="edge"/>
          <c:yMode val="edge"/>
          <c:x val="0.46295121223665098"/>
          <c:y val="5.8193881852673303E-2"/>
        </c:manualLayout>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Sheet1!$AS$24</c:f>
              <c:strCache>
                <c:ptCount val="1"/>
                <c:pt idx="0">
                  <c:v>Total</c:v>
                </c:pt>
              </c:strCache>
            </c:strRef>
          </c:tx>
          <c:spPr>
            <a:ln w="28575" cap="rnd">
              <a:solidFill>
                <a:srgbClr val="A100FF"/>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Sheet1!$AR$25:$AR$37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Sheet1!$AS$25:$AS$37</c:f>
              <c:numCache>
                <c:formatCode>General</c:formatCode>
                <c:ptCount val="12"/>
                <c:pt idx="0">
                  <c:v>2126</c:v>
                </c:pt>
                <c:pt idx="1">
                  <c:v>1913</c:v>
                </c:pt>
                <c:pt idx="2">
                  <c:v>2012</c:v>
                </c:pt>
                <c:pt idx="3">
                  <c:v>1971</c:v>
                </c:pt>
                <c:pt idx="4">
                  <c:v>2135</c:v>
                </c:pt>
                <c:pt idx="5">
                  <c:v>2021</c:v>
                </c:pt>
                <c:pt idx="6">
                  <c:v>2069</c:v>
                </c:pt>
                <c:pt idx="7">
                  <c:v>2114</c:v>
                </c:pt>
                <c:pt idx="8">
                  <c:v>2022</c:v>
                </c:pt>
                <c:pt idx="9">
                  <c:v>2055</c:v>
                </c:pt>
                <c:pt idx="10">
                  <c:v>2034</c:v>
                </c:pt>
                <c:pt idx="11">
                  <c:v>2090</c:v>
                </c:pt>
              </c:numCache>
            </c:numRef>
          </c:val>
          <c:smooth val="0"/>
          <c:extLst>
            <c:ext xmlns:c16="http://schemas.microsoft.com/office/drawing/2014/chart" uri="{C3380CC4-5D6E-409C-BE32-E72D297353CC}">
              <c16:uniqueId val="{00000000-4998-4994-8A8D-FE16B8DA28DC}"/>
            </c:ext>
          </c:extLst>
        </c:ser>
        <c:dLbls>
          <c:showLegendKey val="0"/>
          <c:showVal val="1"/>
          <c:showCatName val="0"/>
          <c:showSerName val="0"/>
          <c:showPercent val="0"/>
          <c:showBubbleSize val="0"/>
        </c:dLbls>
        <c:smooth val="0"/>
        <c:axId val="1879273584"/>
        <c:axId val="1879277424"/>
      </c:lineChart>
      <c:catAx>
        <c:axId val="1879273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cap="all" baseline="0">
                <a:solidFill>
                  <a:schemeClr val="tx1"/>
                </a:solidFill>
                <a:latin typeface="+mn-lt"/>
                <a:ea typeface="+mn-ea"/>
                <a:cs typeface="+mn-cs"/>
              </a:defRPr>
            </a:pPr>
            <a:endParaRPr lang="en-US"/>
          </a:p>
        </c:txPr>
        <c:crossAx val="1879277424"/>
        <c:crosses val="autoZero"/>
        <c:auto val="1"/>
        <c:lblAlgn val="ctr"/>
        <c:lblOffset val="100"/>
        <c:noMultiLvlLbl val="0"/>
      </c:catAx>
      <c:valAx>
        <c:axId val="1879277424"/>
        <c:scaling>
          <c:orientation val="minMax"/>
        </c:scaling>
        <c:delete val="1"/>
        <c:axPos val="l"/>
        <c:numFmt formatCode="General" sourceLinked="1"/>
        <c:majorTickMark val="out"/>
        <c:minorTickMark val="none"/>
        <c:tickLblPos val="nextTo"/>
        <c:crossAx val="1879273584"/>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rgbClr val="A100FF"/>
                </a:solidFill>
                <a:latin typeface="+mn-lt"/>
                <a:ea typeface="+mn-ea"/>
                <a:cs typeface="+mn-cs"/>
              </a:defRPr>
            </a:pPr>
            <a:r>
              <a:rPr lang="en-US" sz="1800" b="1" dirty="0">
                <a:solidFill>
                  <a:srgbClr val="A100FF"/>
                </a:solidFill>
              </a:rPr>
              <a:t>Top 5</a:t>
            </a:r>
            <a:r>
              <a:rPr lang="en-US" sz="1800" b="1" baseline="0" dirty="0">
                <a:solidFill>
                  <a:srgbClr val="A100FF"/>
                </a:solidFill>
              </a:rPr>
              <a:t> Categories by  </a:t>
            </a:r>
          </a:p>
          <a:p>
            <a:pPr>
              <a:defRPr>
                <a:solidFill>
                  <a:srgbClr val="A100FF"/>
                </a:solidFill>
              </a:defRPr>
            </a:pPr>
            <a:r>
              <a:rPr lang="en-US" sz="1800" b="1" baseline="0" dirty="0">
                <a:solidFill>
                  <a:srgbClr val="A100FF"/>
                </a:solidFill>
              </a:rPr>
              <a:t>Popularity Percentage</a:t>
            </a:r>
            <a:endParaRPr lang="en-US" sz="1800" b="1" dirty="0">
              <a:solidFill>
                <a:srgbClr val="A100FF"/>
              </a:solidFill>
            </a:endParaRPr>
          </a:p>
        </c:rich>
      </c:tx>
      <c:layout>
        <c:manualLayout>
          <c:xMode val="edge"/>
          <c:yMode val="edge"/>
          <c:x val="0.23073749009123001"/>
          <c:y val="5.0156252627120798E-2"/>
        </c:manualLayout>
      </c:layout>
      <c:overlay val="0"/>
      <c:spPr>
        <a:solidFill>
          <a:schemeClr val="bg1"/>
        </a:solidFill>
        <a:ln>
          <a:noFill/>
        </a:ln>
        <a:effectLst/>
      </c:spPr>
      <c:txPr>
        <a:bodyPr rot="0" spcFirstLastPara="1" vertOverflow="ellipsis" vert="horz" wrap="square" anchor="ctr" anchorCtr="1"/>
        <a:lstStyle/>
        <a:p>
          <a:pPr>
            <a:defRPr lang="en-US" sz="1400" b="0" i="0" u="none" strike="noStrike" kern="1200" spc="0" baseline="0">
              <a:solidFill>
                <a:srgbClr val="A100FF"/>
              </a:solidFill>
              <a:latin typeface="+mn-lt"/>
              <a:ea typeface="+mn-ea"/>
              <a:cs typeface="+mn-cs"/>
            </a:defRPr>
          </a:pPr>
          <a:endParaRPr lang="en-US"/>
        </a:p>
      </c:txPr>
    </c:title>
    <c:autoTitleDeleted val="0"/>
    <c:plotArea>
      <c:layout/>
      <c:pieChart>
        <c:varyColors val="1"/>
        <c:ser>
          <c:idx val="0"/>
          <c:order val="0"/>
          <c:tx>
            <c:strRef>
              <c:f>Sheet1!$K$3</c:f>
              <c:strCache>
                <c:ptCount val="1"/>
                <c:pt idx="0">
                  <c:v>Total Scores</c:v>
                </c:pt>
              </c:strCache>
            </c:strRef>
          </c:tx>
          <c:spPr>
            <a:solidFill>
              <a:srgbClr val="A100FF"/>
            </a:solidFill>
            <a:ln>
              <a:solidFill>
                <a:schemeClr val="bg1"/>
              </a:solidFill>
            </a:ln>
            <a:effectLst>
              <a:outerShdw blurRad="50800" dist="38100" dir="2700000" algn="tl" rotWithShape="0">
                <a:prstClr val="black">
                  <a:alpha val="40000"/>
                </a:prstClr>
              </a:outerShdw>
            </a:effectLst>
          </c:spPr>
          <c:dPt>
            <c:idx val="0"/>
            <c:bubble3D val="0"/>
            <c:spPr>
              <a:solidFill>
                <a:srgbClr val="C61EE2"/>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6555-42B6-B568-D31BA190C977}"/>
              </c:ext>
            </c:extLst>
          </c:dPt>
          <c:dPt>
            <c:idx val="1"/>
            <c:bubble3D val="0"/>
            <c:spPr>
              <a:solidFill>
                <a:srgbClr val="D68BFF"/>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6555-42B6-B568-D31BA190C977}"/>
              </c:ext>
            </c:extLst>
          </c:dPt>
          <c:dPt>
            <c:idx val="2"/>
            <c:bubble3D val="0"/>
            <c:spPr>
              <a:solidFill>
                <a:srgbClr val="F0ADF9"/>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6555-42B6-B568-D31BA190C977}"/>
              </c:ext>
            </c:extLst>
          </c:dPt>
          <c:dPt>
            <c:idx val="3"/>
            <c:bubble3D val="0"/>
            <c:spPr>
              <a:solidFill>
                <a:srgbClr val="A100FF"/>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6555-42B6-B568-D31BA190C977}"/>
              </c:ext>
            </c:extLst>
          </c:dPt>
          <c:dPt>
            <c:idx val="4"/>
            <c:bubble3D val="0"/>
            <c:spPr>
              <a:solidFill>
                <a:srgbClr val="F46CF7"/>
              </a:solidFill>
              <a:ln>
                <a:solidFill>
                  <a:schemeClr val="bg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9-6555-42B6-B568-D31BA190C977}"/>
              </c:ext>
            </c:extLst>
          </c:dPt>
          <c:dLbls>
            <c:dLbl>
              <c:idx val="0"/>
              <c:tx>
                <c:rich>
                  <a:bodyPr/>
                  <a:lstStyle/>
                  <a:p>
                    <a:fld id="{A25398D1-FF6B-4C7C-9577-9259B7853ACA}"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6555-42B6-B568-D31BA190C977}"/>
                </c:ext>
              </c:extLst>
            </c:dLbl>
            <c:dLbl>
              <c:idx val="1"/>
              <c:tx>
                <c:rich>
                  <a:bodyPr/>
                  <a:lstStyle/>
                  <a:p>
                    <a:fld id="{1B4A0181-3838-41E0-B6D9-5215EE6BB5DC}"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6555-42B6-B568-D31BA190C977}"/>
                </c:ext>
              </c:extLst>
            </c:dLbl>
            <c:dLbl>
              <c:idx val="2"/>
              <c:tx>
                <c:rich>
                  <a:bodyPr/>
                  <a:lstStyle/>
                  <a:p>
                    <a:fld id="{C435D83B-B446-46F1-80A3-69B6A1BAD86F}"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6555-42B6-B568-D31BA190C977}"/>
                </c:ext>
              </c:extLst>
            </c:dLbl>
            <c:dLbl>
              <c:idx val="3"/>
              <c:tx>
                <c:rich>
                  <a:bodyPr/>
                  <a:lstStyle/>
                  <a:p>
                    <a:fld id="{F07C9AFB-04C6-40EF-8BD3-4BAD9DA0025C}"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6555-42B6-B568-D31BA190C977}"/>
                </c:ext>
              </c:extLst>
            </c:dLbl>
            <c:dLbl>
              <c:idx val="4"/>
              <c:tx>
                <c:rich>
                  <a:bodyPr/>
                  <a:lstStyle/>
                  <a:p>
                    <a:fld id="{34FEF214-60DC-46A4-8938-8BD2A859FAD6}" type="CATEGORYNAME">
                      <a:rPr lang="en-US"/>
                      <a:pPr/>
                      <a:t>[CATEGORY NAME]</a:t>
                    </a:fld>
                    <a:endParaRPr lang="en-IN"/>
                  </a:p>
                </c:rich>
              </c:tx>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9-6555-42B6-B568-D31BA190C97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lang="en-US"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Sheet1!$J$4:$J$19</c:f>
              <c:strCache>
                <c:ptCount val="5"/>
                <c:pt idx="0">
                  <c:v>Animals</c:v>
                </c:pt>
                <c:pt idx="1">
                  <c:v>science</c:v>
                </c:pt>
                <c:pt idx="2">
                  <c:v>healthy eating</c:v>
                </c:pt>
                <c:pt idx="3">
                  <c:v>technology</c:v>
                </c:pt>
                <c:pt idx="4">
                  <c:v>food</c:v>
                </c:pt>
              </c:strCache>
            </c:strRef>
          </c:cat>
          <c:val>
            <c:numRef>
              <c:f>Sheet1!$K$4:$K$19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6555-42B6-B568-D31BA190C977}"/>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2-5. Cleaned Dataset.xlsx]Sheet1!PivotTable8</c:name>
    <c:fmtId val="-1"/>
  </c:pivotSource>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sz="1600" b="1" dirty="0">
                <a:solidFill>
                  <a:srgbClr val="A100FF"/>
                </a:solidFill>
              </a:rPr>
              <a:t>Posts by Sentiment Type</a:t>
            </a:r>
          </a:p>
        </c:rich>
      </c:tx>
      <c:layout>
        <c:manualLayout>
          <c:xMode val="edge"/>
          <c:yMode val="edge"/>
          <c:x val="0.30068499634266999"/>
          <c:y val="0.101296581575942"/>
        </c:manualLayout>
      </c:layout>
      <c:overlay val="0"/>
      <c:spPr>
        <a:noFill/>
        <a:ln>
          <a:noFill/>
        </a:ln>
        <a:effectLst/>
      </c:spPr>
    </c:title>
    <c:autoTitleDeleted val="0"/>
    <c:plotArea>
      <c:layout>
        <c:manualLayout>
          <c:layoutTarget val="inner"/>
          <c:xMode val="edge"/>
          <c:yMode val="edge"/>
          <c:x val="2.8840716733444401E-2"/>
          <c:y val="0.157934095982215"/>
          <c:w val="0.94712535265535203"/>
          <c:h val="0.62833777229237497"/>
        </c:manualLayout>
      </c:layout>
      <c:barChart>
        <c:barDir val="col"/>
        <c:grouping val="clustered"/>
        <c:varyColors val="0"/>
        <c:ser>
          <c:idx val="0"/>
          <c:order val="0"/>
          <c:tx>
            <c:strRef>
              <c:f>Sheet1!$W$20</c:f>
              <c:strCache>
                <c:ptCount val="1"/>
                <c:pt idx="0">
                  <c:v>Total</c:v>
                </c:pt>
              </c:strCache>
            </c:strRef>
          </c:tx>
          <c:spPr>
            <a:solidFill>
              <a:srgbClr val="A100FF"/>
            </a:solidFill>
            <a:ln>
              <a:noFill/>
            </a:ln>
            <a:effectLst/>
          </c:spPr>
          <c:invertIfNegative val="0"/>
          <c:dLbls>
            <c:spPr>
              <a:noFill/>
              <a:ln>
                <a:noFill/>
              </a:ln>
              <a:effectLst/>
            </c:spPr>
            <c:txPr>
              <a:bodyPr rot="0" spcFirstLastPara="0" vertOverflow="ellipsis" vert="horz" wrap="square" lIns="38100" tIns="19050" rIns="38100" bIns="19050" anchor="ctr" anchorCtr="1">
                <a:spAutoFit/>
              </a:bodyPr>
              <a:lstStyle/>
              <a:p>
                <a:pPr>
                  <a:defRPr lang="en-US"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Sheet1!$V$21:$V$24</c:f>
              <c:strCache>
                <c:ptCount val="3"/>
                <c:pt idx="0">
                  <c:v>positive</c:v>
                </c:pt>
                <c:pt idx="1">
                  <c:v>negative</c:v>
                </c:pt>
                <c:pt idx="2">
                  <c:v>neutral</c:v>
                </c:pt>
              </c:strCache>
            </c:strRef>
          </c:cat>
          <c:val>
            <c:numRef>
              <c:f>Sheet1!$W$21:$W$24</c:f>
              <c:numCache>
                <c:formatCode>General</c:formatCode>
                <c:ptCount val="3"/>
                <c:pt idx="0">
                  <c:v>13807</c:v>
                </c:pt>
                <c:pt idx="1">
                  <c:v>7695</c:v>
                </c:pt>
                <c:pt idx="2">
                  <c:v>3071</c:v>
                </c:pt>
              </c:numCache>
            </c:numRef>
          </c:val>
          <c:extLst>
            <c:ext xmlns:c16="http://schemas.microsoft.com/office/drawing/2014/chart" uri="{C3380CC4-5D6E-409C-BE32-E72D297353CC}">
              <c16:uniqueId val="{00000000-2028-4684-8425-B6D5AFA5CA31}"/>
            </c:ext>
          </c:extLst>
        </c:ser>
        <c:dLbls>
          <c:showLegendKey val="0"/>
          <c:showVal val="1"/>
          <c:showCatName val="0"/>
          <c:showSerName val="0"/>
          <c:showPercent val="0"/>
          <c:showBubbleSize val="0"/>
        </c:dLbls>
        <c:gapWidth val="219"/>
        <c:overlap val="-27"/>
        <c:axId val="1735167952"/>
        <c:axId val="1735169392"/>
      </c:barChart>
      <c:catAx>
        <c:axId val="1735167952"/>
        <c:scaling>
          <c:orientation val="minMax"/>
        </c:scaling>
        <c:delete val="0"/>
        <c:axPos val="b"/>
        <c:title>
          <c:tx>
            <c:rich>
              <a:bodyPr rot="0" spcFirstLastPara="0" vertOverflow="ellipsis" vert="horz" wrap="square" anchor="ctr" anchorCtr="1"/>
              <a:lstStyle/>
              <a:p>
                <a:pPr>
                  <a:defRPr lang="en-US" sz="1000" b="1" i="0" u="none" strike="noStrike" kern="1200" baseline="0">
                    <a:solidFill>
                      <a:schemeClr val="tx1"/>
                    </a:solidFill>
                    <a:latin typeface="+mn-lt"/>
                    <a:ea typeface="+mn-ea"/>
                    <a:cs typeface="+mn-cs"/>
                  </a:defRPr>
                </a:pPr>
                <a:r>
                  <a:rPr lang="en-US" sz="1400" b="1" i="0" u="none" strike="noStrike" kern="1200" baseline="0">
                    <a:solidFill>
                      <a:srgbClr val="A100FF"/>
                    </a:solidFill>
                  </a:rPr>
                  <a:t>Sentiment Type</a:t>
                </a:r>
                <a:r>
                  <a:rPr lang="en-IN" sz="1400"/>
                  <a:t> </a:t>
                </a:r>
              </a:p>
            </c:rich>
          </c:tx>
          <c:layout>
            <c:manualLayout>
              <c:xMode val="edge"/>
              <c:yMode val="edge"/>
              <c:x val="0.37630379342477099"/>
              <c:y val="0.90829655000574505"/>
            </c:manualLayout>
          </c:layout>
          <c:overlay val="0"/>
        </c:title>
        <c:numFmt formatCode="General" sourceLinked="1"/>
        <c:majorTickMark val="out"/>
        <c:minorTickMark val="none"/>
        <c:tickLblPos val="nextTo"/>
        <c:spPr>
          <a:solidFill>
            <a:schemeClr val="bg1"/>
          </a:solidFill>
        </c:spPr>
        <c:txPr>
          <a:bodyPr rot="-60000000" spcFirstLastPara="0" vertOverflow="ellipsis" vert="horz" wrap="square" anchor="ctr" anchorCtr="1"/>
          <a:lstStyle/>
          <a:p>
            <a:pPr>
              <a:defRPr lang="en-US" sz="1400" b="1" i="0" u="none" strike="noStrike" kern="1200" cap="all" baseline="0">
                <a:solidFill>
                  <a:schemeClr val="tx1"/>
                </a:solidFill>
                <a:latin typeface="+mn-lt"/>
                <a:ea typeface="+mn-ea"/>
                <a:cs typeface="+mn-cs"/>
              </a:defRPr>
            </a:pPr>
            <a:endParaRPr lang="en-US"/>
          </a:p>
        </c:txPr>
        <c:crossAx val="1735169392"/>
        <c:crosses val="autoZero"/>
        <c:auto val="1"/>
        <c:lblAlgn val="ctr"/>
        <c:lblOffset val="100"/>
        <c:noMultiLvlLbl val="0"/>
      </c:catAx>
      <c:valAx>
        <c:axId val="1735169392"/>
        <c:scaling>
          <c:orientation val="minMax"/>
        </c:scaling>
        <c:delete val="1"/>
        <c:axPos val="l"/>
        <c:numFmt formatCode="General" sourceLinked="1"/>
        <c:majorTickMark val="out"/>
        <c:minorTickMark val="none"/>
        <c:tickLblPos val="nextTo"/>
        <c:crossAx val="1735167952"/>
        <c:crosses val="autoZero"/>
        <c:crossBetween val="between"/>
      </c:valAx>
      <c:spPr>
        <a:noFill/>
        <a:ln w="25400">
          <a:noFill/>
        </a:ln>
      </c:spPr>
    </c:plotArea>
    <c:plotVisOnly val="1"/>
    <c:dispBlanksAs val="gap"/>
    <c:showDLblsOverMax val="0"/>
  </c:chart>
  <c:txPr>
    <a:bodyPr/>
    <a:lstStyle/>
    <a:p>
      <a:pPr>
        <a:defRPr lang="en-US"/>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2-5. Cleaned Dataset.xlsx]Sheet1!PivotTable9</c:name>
    <c:fmtId val="-1"/>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defRPr lang="en-US" sz="1400" b="0" i="0" u="none" strike="noStrike" kern="1200" spc="0" baseline="0">
                <a:solidFill>
                  <a:sysClr val="windowText" lastClr="000000">
                    <a:lumMod val="65000"/>
                    <a:lumOff val="35000"/>
                  </a:sysClr>
                </a:solidFill>
                <a:latin typeface="+mn-lt"/>
                <a:ea typeface="+mn-ea"/>
                <a:cs typeface="+mn-cs"/>
              </a:defRPr>
            </a:pPr>
            <a:r>
              <a:rPr lang="en-US" sz="1400" b="1" i="0" u="none" strike="noStrike" kern="1200" spc="0" baseline="0">
                <a:solidFill>
                  <a:srgbClr val="A100FF"/>
                </a:solidFill>
              </a:rPr>
              <a:t>Posts by Content Type</a:t>
            </a:r>
          </a:p>
          <a:p>
            <a:pPr marL="0" marR="0" lvl="0" indent="0" algn="ctr" defTabSz="914400" rtl="0" eaLnBrk="1" fontAlgn="auto" latinLnBrk="0" hangingPunct="1">
              <a:lnSpc>
                <a:spcPct val="100000"/>
              </a:lnSpc>
              <a:spcBef>
                <a:spcPts val="0"/>
              </a:spcBef>
              <a:spcAft>
                <a:spcPts val="0"/>
              </a:spcAft>
              <a:buClrTx/>
              <a:buSzTx/>
              <a:buFontTx/>
              <a:buNone/>
              <a:defRPr>
                <a:solidFill>
                  <a:sysClr val="windowText" lastClr="000000">
                    <a:lumMod val="65000"/>
                    <a:lumOff val="35000"/>
                  </a:sysClr>
                </a:solidFill>
              </a:defRPr>
            </a:pPr>
            <a:endParaRPr lang="en-US"/>
          </a:p>
        </c:rich>
      </c:tx>
      <c:layout>
        <c:manualLayout>
          <c:xMode val="edge"/>
          <c:yMode val="edge"/>
          <c:x val="0.36802913680733701"/>
          <c:y val="5.4817677137596103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defRPr lang="en-US"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0"/>
          <c:order val="0"/>
          <c:tx>
            <c:strRef>
              <c:f>Sheet1!$AC$24</c:f>
              <c:strCache>
                <c:ptCount val="1"/>
                <c:pt idx="0">
                  <c:v>Total</c:v>
                </c:pt>
              </c:strCache>
            </c:strRef>
          </c:tx>
          <c:spPr>
            <a:solidFill>
              <a:srgbClr val="A100FF"/>
            </a:solidFill>
            <a:ln>
              <a:noFill/>
            </a:ln>
            <a:effectLst/>
          </c:spPr>
          <c:invertIfNegative val="0"/>
          <c:dPt>
            <c:idx val="0"/>
            <c:invertIfNegative val="0"/>
            <c:bubble3D val="0"/>
            <c:spPr>
              <a:solidFill>
                <a:srgbClr val="A100FF"/>
              </a:solidFill>
              <a:ln>
                <a:noFill/>
              </a:ln>
              <a:effectLst/>
            </c:spPr>
            <c:extLst>
              <c:ext xmlns:c16="http://schemas.microsoft.com/office/drawing/2014/chart" uri="{C3380CC4-5D6E-409C-BE32-E72D297353CC}">
                <c16:uniqueId val="{00000001-56A3-4F2F-8B40-1EB9B343B8E3}"/>
              </c:ext>
            </c:extLst>
          </c:dPt>
          <c:dPt>
            <c:idx val="1"/>
            <c:invertIfNegative val="0"/>
            <c:bubble3D val="0"/>
            <c:spPr>
              <a:solidFill>
                <a:srgbClr val="A100FF"/>
              </a:solidFill>
              <a:ln>
                <a:noFill/>
              </a:ln>
              <a:effectLst/>
            </c:spPr>
            <c:extLst>
              <c:ext xmlns:c16="http://schemas.microsoft.com/office/drawing/2014/chart" uri="{C3380CC4-5D6E-409C-BE32-E72D297353CC}">
                <c16:uniqueId val="{00000003-56A3-4F2F-8B40-1EB9B343B8E3}"/>
              </c:ext>
            </c:extLst>
          </c:dPt>
          <c:dPt>
            <c:idx val="2"/>
            <c:invertIfNegative val="0"/>
            <c:bubble3D val="0"/>
            <c:spPr>
              <a:solidFill>
                <a:srgbClr val="A100FF"/>
              </a:solidFill>
              <a:ln>
                <a:noFill/>
              </a:ln>
              <a:effectLst/>
            </c:spPr>
            <c:extLst>
              <c:ext xmlns:c16="http://schemas.microsoft.com/office/drawing/2014/chart" uri="{C3380CC4-5D6E-409C-BE32-E72D297353CC}">
                <c16:uniqueId val="{00000005-56A3-4F2F-8B40-1EB9B343B8E3}"/>
              </c:ext>
            </c:extLst>
          </c:dPt>
          <c:dPt>
            <c:idx val="3"/>
            <c:invertIfNegative val="0"/>
            <c:bubble3D val="0"/>
            <c:spPr>
              <a:solidFill>
                <a:srgbClr val="A100FF"/>
              </a:solidFill>
              <a:ln>
                <a:noFill/>
              </a:ln>
              <a:effectLst/>
            </c:spPr>
            <c:extLst>
              <c:ext xmlns:c16="http://schemas.microsoft.com/office/drawing/2014/chart" uri="{C3380CC4-5D6E-409C-BE32-E72D297353CC}">
                <c16:uniqueId val="{00000007-56A3-4F2F-8B40-1EB9B343B8E3}"/>
              </c:ext>
            </c:extLst>
          </c:dPt>
          <c:dLbls>
            <c:dLbl>
              <c:idx val="0"/>
              <c:tx>
                <c:rich>
                  <a:bodyPr/>
                  <a:lstStyle/>
                  <a:p>
                    <a:fld id="{446B2C71-8B02-4D99-8579-33E2979A5919}" type="VALUE">
                      <a:rPr lang="en-US"/>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6A3-4F2F-8B40-1EB9B343B8E3}"/>
                </c:ext>
              </c:extLst>
            </c:dLbl>
            <c:dLbl>
              <c:idx val="1"/>
              <c:tx>
                <c:rich>
                  <a:bodyPr/>
                  <a:lstStyle/>
                  <a:p>
                    <a:fld id="{DD9E50E8-BF54-484E-AE31-DBF3094EBBE8}" type="VALUE">
                      <a:rPr lang="en-US"/>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6A3-4F2F-8B40-1EB9B343B8E3}"/>
                </c:ext>
              </c:extLst>
            </c:dLbl>
            <c:dLbl>
              <c:idx val="2"/>
              <c:tx>
                <c:rich>
                  <a:bodyPr/>
                  <a:lstStyle/>
                  <a:p>
                    <a:fld id="{2150F75E-5109-4B7C-B3EC-90224334C9CA}" type="VALUE">
                      <a:rPr lang="en-US"/>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6A3-4F2F-8B40-1EB9B343B8E3}"/>
                </c:ext>
              </c:extLst>
            </c:dLbl>
            <c:dLbl>
              <c:idx val="3"/>
              <c:tx>
                <c:rich>
                  <a:bodyPr/>
                  <a:lstStyle/>
                  <a:p>
                    <a:fld id="{BB126B88-ED8A-4263-980E-F45D29EA77F6}" type="VALUE">
                      <a:rPr lang="en-US"/>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6A3-4F2F-8B40-1EB9B343B8E3}"/>
                </c:ext>
              </c:extLst>
            </c:dLbl>
            <c:spPr>
              <a:no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Sheet1!$AB$25:$AB$29</c:f>
              <c:strCache>
                <c:ptCount val="4"/>
                <c:pt idx="0">
                  <c:v>photo</c:v>
                </c:pt>
                <c:pt idx="1">
                  <c:v>video</c:v>
                </c:pt>
                <c:pt idx="2">
                  <c:v>GIF</c:v>
                </c:pt>
                <c:pt idx="3">
                  <c:v>audio</c:v>
                </c:pt>
              </c:strCache>
            </c:strRef>
          </c:cat>
          <c:val>
            <c:numRef>
              <c:f>Sheet1!$AC$25:$AC$29</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56A3-4F2F-8B40-1EB9B343B8E3}"/>
            </c:ext>
          </c:extLst>
        </c:ser>
        <c:dLbls>
          <c:showLegendKey val="0"/>
          <c:showVal val="1"/>
          <c:showCatName val="0"/>
          <c:showSerName val="0"/>
          <c:showPercent val="0"/>
          <c:showBubbleSize val="0"/>
        </c:dLbls>
        <c:gapWidth val="219"/>
        <c:overlap val="-27"/>
        <c:axId val="1784066208"/>
        <c:axId val="1784067168"/>
      </c:barChart>
      <c:catAx>
        <c:axId val="1784066208"/>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defRPr lang="en-US" sz="1000" b="0" i="0" u="none" strike="noStrike" kern="1200" baseline="0">
                    <a:solidFill>
                      <a:sysClr val="windowText" lastClr="000000">
                        <a:lumMod val="65000"/>
                        <a:lumOff val="35000"/>
                      </a:sysClr>
                    </a:solidFill>
                    <a:latin typeface="+mn-lt"/>
                    <a:ea typeface="+mn-ea"/>
                    <a:cs typeface="+mn-cs"/>
                  </a:defRPr>
                </a:pPr>
                <a:r>
                  <a:rPr lang="en-US" sz="1600" b="1" i="0" u="none" strike="noStrike" kern="1200" baseline="0" dirty="0">
                    <a:solidFill>
                      <a:srgbClr val="A100FF"/>
                    </a:solidFill>
                  </a:rPr>
                  <a:t>Content Type</a:t>
                </a:r>
                <a:r>
                  <a:rPr lang="en-IN" sz="1600" b="1" i="0" u="none" strike="noStrike" kern="1200" baseline="0" dirty="0">
                    <a:solidFill>
                      <a:sysClr val="windowText" lastClr="000000"/>
                    </a:solidFill>
                  </a:rPr>
                  <a:t> </a:t>
                </a:r>
              </a:p>
              <a:p>
                <a:pPr marL="0" marR="0" lvl="0" indent="0" algn="ctr" defTabSz="914400" rtl="0" eaLnBrk="1" fontAlgn="auto" latinLnBrk="0" hangingPunct="1">
                  <a:lnSpc>
                    <a:spcPct val="100000"/>
                  </a:lnSpc>
                  <a:spcBef>
                    <a:spcPts val="0"/>
                  </a:spcBef>
                  <a:spcAft>
                    <a:spcPts val="0"/>
                  </a:spcAft>
                  <a:buClrTx/>
                  <a:buSzTx/>
                  <a:buFontTx/>
                  <a:buNone/>
                  <a:defRPr>
                    <a:solidFill>
                      <a:sysClr val="windowText" lastClr="000000">
                        <a:lumMod val="65000"/>
                        <a:lumOff val="35000"/>
                      </a:sysClr>
                    </a:solidFill>
                  </a:defRPr>
                </a:pPr>
                <a:endParaRPr lang="en-IN" sz="1600" dirty="0"/>
              </a:p>
            </c:rich>
          </c:tx>
          <c:layout>
            <c:manualLayout>
              <c:xMode val="edge"/>
              <c:yMode val="edge"/>
              <c:x val="0.40589342062579298"/>
              <c:y val="0.81362099296994295"/>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defRPr lang="en-US"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a:outerShdw blurRad="50800" dist="50800" dir="5400000" algn="ctr" rotWithShape="0">
              <a:schemeClr val="bg1"/>
            </a:outerShdw>
            <a:softEdge rad="0"/>
          </a:effectLst>
        </c:spPr>
        <c:txPr>
          <a:bodyPr rot="-60000000" spcFirstLastPara="1" vertOverflow="ellipsis" vert="horz" wrap="square" anchor="ctr" anchorCtr="1"/>
          <a:lstStyle/>
          <a:p>
            <a:pPr>
              <a:defRPr lang="en-US" sz="1400" b="1" i="0" u="none" strike="noStrike" kern="1200" cap="all" baseline="0">
                <a:solidFill>
                  <a:schemeClr val="tx1"/>
                </a:solidFill>
                <a:latin typeface="+mn-lt"/>
                <a:ea typeface="+mn-ea"/>
                <a:cs typeface="+mn-cs"/>
              </a:defRPr>
            </a:pPr>
            <a:endParaRPr lang="en-US"/>
          </a:p>
        </c:txPr>
        <c:crossAx val="1784067168"/>
        <c:crosses val="autoZero"/>
        <c:auto val="1"/>
        <c:lblAlgn val="ctr"/>
        <c:lblOffset val="100"/>
        <c:noMultiLvlLbl val="0"/>
      </c:catAx>
      <c:valAx>
        <c:axId val="1784067168"/>
        <c:scaling>
          <c:orientation val="minMax"/>
        </c:scaling>
        <c:delete val="1"/>
        <c:axPos val="l"/>
        <c:numFmt formatCode="General" sourceLinked="1"/>
        <c:majorTickMark val="out"/>
        <c:minorTickMark val="none"/>
        <c:tickLblPos val="nextTo"/>
        <c:crossAx val="1784066208"/>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2-5. Cleaned Dataset.xlsx]Sheet1!PivotTable13</c:name>
    <c:fmtId val="-1"/>
  </c:pivotSource>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a:solidFill>
                  <a:srgbClr val="A100FF"/>
                </a:solidFill>
              </a:rPr>
              <a:t>Posts by Categories</a:t>
            </a:r>
            <a:endParaRPr lang="en-US" sz="1400" b="0" i="0" u="none" strike="noStrike" kern="1200" spc="0" baseline="0">
              <a:solidFill>
                <a:sysClr val="windowText" lastClr="000000">
                  <a:lumMod val="65000"/>
                  <a:lumOff val="35000"/>
                </a:sysClr>
              </a:solidFill>
            </a:endParaRP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Sheet1!$BD$24</c:f>
              <c:strCache>
                <c:ptCount val="1"/>
                <c:pt idx="0">
                  <c:v>Total</c:v>
                </c:pt>
              </c:strCache>
            </c:strRef>
          </c:tx>
          <c:spPr>
            <a:solidFill>
              <a:srgbClr val="A10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Sheet1!$BC$25:$BC$41</c:f>
              <c:strCache>
                <c:ptCount val="16"/>
                <c:pt idx="0">
                  <c:v>public speaking</c:v>
                </c:pt>
                <c:pt idx="1">
                  <c:v>veganism</c:v>
                </c:pt>
                <c:pt idx="2">
                  <c:v>tennis</c:v>
                </c:pt>
                <c:pt idx="3">
                  <c:v>dogs</c:v>
                </c:pt>
                <c:pt idx="4">
                  <c:v>Studying</c:v>
                </c:pt>
                <c:pt idx="5">
                  <c:v>fitness</c:v>
                </c:pt>
                <c:pt idx="6">
                  <c:v>education</c:v>
                </c:pt>
                <c:pt idx="7">
                  <c:v>soccer</c:v>
                </c:pt>
                <c:pt idx="8">
                  <c:v>travel</c:v>
                </c:pt>
                <c:pt idx="9">
                  <c:v>cooking</c:v>
                </c:pt>
                <c:pt idx="10">
                  <c:v>culture</c:v>
                </c:pt>
                <c:pt idx="11">
                  <c:v>technology</c:v>
                </c:pt>
                <c:pt idx="12">
                  <c:v>food</c:v>
                </c:pt>
                <c:pt idx="13">
                  <c:v>healthy eating</c:v>
                </c:pt>
                <c:pt idx="14">
                  <c:v>science</c:v>
                </c:pt>
                <c:pt idx="15">
                  <c:v>Animals</c:v>
                </c:pt>
              </c:strCache>
            </c:strRef>
          </c:cat>
          <c:val>
            <c:numRef>
              <c:f>Sheet1!$BD$25:$BD$41</c:f>
              <c:numCache>
                <c:formatCode>General</c:formatCode>
                <c:ptCount val="16"/>
                <c:pt idx="0">
                  <c:v>1217</c:v>
                </c:pt>
                <c:pt idx="1">
                  <c:v>1248</c:v>
                </c:pt>
                <c:pt idx="2">
                  <c:v>1328</c:v>
                </c:pt>
                <c:pt idx="3">
                  <c:v>1338</c:v>
                </c:pt>
                <c:pt idx="4">
                  <c:v>1363</c:v>
                </c:pt>
                <c:pt idx="5">
                  <c:v>1395</c:v>
                </c:pt>
                <c:pt idx="6">
                  <c:v>1433</c:v>
                </c:pt>
                <c:pt idx="7">
                  <c:v>1457</c:v>
                </c:pt>
                <c:pt idx="8">
                  <c:v>1647</c:v>
                </c:pt>
                <c:pt idx="9">
                  <c:v>1664</c:v>
                </c:pt>
                <c:pt idx="10">
                  <c:v>1676</c:v>
                </c:pt>
                <c:pt idx="11">
                  <c:v>1698</c:v>
                </c:pt>
                <c:pt idx="12">
                  <c:v>1699</c:v>
                </c:pt>
                <c:pt idx="13">
                  <c:v>1717</c:v>
                </c:pt>
                <c:pt idx="14">
                  <c:v>1796</c:v>
                </c:pt>
                <c:pt idx="15">
                  <c:v>1897</c:v>
                </c:pt>
              </c:numCache>
            </c:numRef>
          </c:val>
          <c:extLst>
            <c:ext xmlns:c16="http://schemas.microsoft.com/office/drawing/2014/chart" uri="{C3380CC4-5D6E-409C-BE32-E72D297353CC}">
              <c16:uniqueId val="{00000000-3FCF-405F-93F0-01E35991E7E8}"/>
            </c:ext>
          </c:extLst>
        </c:ser>
        <c:dLbls>
          <c:showLegendKey val="0"/>
          <c:showVal val="0"/>
          <c:showCatName val="0"/>
          <c:showSerName val="0"/>
          <c:showPercent val="0"/>
          <c:showBubbleSize val="0"/>
        </c:dLbls>
        <c:gapWidth val="219"/>
        <c:axId val="104125504"/>
        <c:axId val="104136064"/>
      </c:barChart>
      <c:catAx>
        <c:axId val="10412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50" b="1" i="0" u="none" strike="noStrike" kern="1200" cap="all" baseline="0">
                <a:solidFill>
                  <a:schemeClr val="tx1"/>
                </a:solidFill>
                <a:latin typeface="+mn-lt"/>
                <a:ea typeface="+mn-ea"/>
                <a:cs typeface="+mn-cs"/>
              </a:defRPr>
            </a:pPr>
            <a:endParaRPr lang="en-US"/>
          </a:p>
        </c:txPr>
        <c:crossAx val="104136064"/>
        <c:crosses val="autoZero"/>
        <c:auto val="1"/>
        <c:lblAlgn val="ctr"/>
        <c:lblOffset val="100"/>
        <c:noMultiLvlLbl val="0"/>
      </c:catAx>
      <c:valAx>
        <c:axId val="104136064"/>
        <c:scaling>
          <c:orientation val="minMax"/>
        </c:scaling>
        <c:delete val="1"/>
        <c:axPos val="l"/>
        <c:numFmt formatCode="General" sourceLinked="1"/>
        <c:majorTickMark val="none"/>
        <c:minorTickMark val="none"/>
        <c:tickLblPos val="nextTo"/>
        <c:crossAx val="104125504"/>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2-5. Cleaned Dataset.xlsx]Sheet1!PivotTable10</c:name>
    <c:fmtId val="-1"/>
  </c:pivotSource>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sz="1800" b="1" i="0" u="none" strike="noStrike" kern="1200" spc="0" baseline="0" dirty="0">
                <a:solidFill>
                  <a:srgbClr val="A100FF"/>
                </a:solidFill>
              </a:rPr>
              <a:t>Posts by Reaction Type</a:t>
            </a:r>
          </a:p>
          <a:p>
            <a:pPr>
              <a:defRPr/>
            </a:pPr>
            <a:endParaRPr lang="en-US" sz="1800" b="0" i="0" u="none" strike="noStrike" kern="1200" spc="0" baseline="0" dirty="0">
              <a:solidFill>
                <a:sysClr val="windowText" lastClr="000000">
                  <a:lumMod val="65000"/>
                  <a:lumOff val="35000"/>
                </a:sysClr>
              </a:solidFill>
            </a:endParaRPr>
          </a:p>
        </c:rich>
      </c:tx>
      <c:layout>
        <c:manualLayout>
          <c:xMode val="edge"/>
          <c:yMode val="edge"/>
          <c:x val="0.39955183731668298"/>
          <c:y val="0.101130567464379"/>
        </c:manualLayout>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Sheet1!$AJ$23</c:f>
              <c:strCache>
                <c:ptCount val="1"/>
                <c:pt idx="0">
                  <c:v>Total</c:v>
                </c:pt>
              </c:strCache>
            </c:strRef>
          </c:tx>
          <c:spPr>
            <a:solidFill>
              <a:srgbClr val="A10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Sheet1!$AI$24:$AI$40</c:f>
              <c:strCache>
                <c:ptCount val="16"/>
                <c:pt idx="0">
                  <c:v>heart</c:v>
                </c:pt>
                <c:pt idx="1">
                  <c:v>scared</c:v>
                </c:pt>
                <c:pt idx="2">
                  <c:v>peeking</c:v>
                </c:pt>
                <c:pt idx="3">
                  <c:v>hate</c:v>
                </c:pt>
                <c:pt idx="4">
                  <c:v>interested</c:v>
                </c:pt>
                <c:pt idx="5">
                  <c:v>dislike</c:v>
                </c:pt>
                <c:pt idx="6">
                  <c:v>adore</c:v>
                </c:pt>
                <c:pt idx="7">
                  <c:v>want</c:v>
                </c:pt>
                <c:pt idx="8">
                  <c:v>love</c:v>
                </c:pt>
                <c:pt idx="9">
                  <c:v>disgust</c:v>
                </c:pt>
                <c:pt idx="10">
                  <c:v>like</c:v>
                </c:pt>
                <c:pt idx="11">
                  <c:v>super love</c:v>
                </c:pt>
                <c:pt idx="12">
                  <c:v>indifferent</c:v>
                </c:pt>
                <c:pt idx="13">
                  <c:v>cherish</c:v>
                </c:pt>
                <c:pt idx="14">
                  <c:v>worried</c:v>
                </c:pt>
                <c:pt idx="15">
                  <c:v>intrigued</c:v>
                </c:pt>
              </c:strCache>
            </c:strRef>
          </c:cat>
          <c:val>
            <c:numRef>
              <c:f>Sheet1!$AJ$24:$AJ$40</c:f>
              <c:numCache>
                <c:formatCode>General</c:formatCode>
                <c:ptCount val="16"/>
                <c:pt idx="0">
                  <c:v>1622</c:v>
                </c:pt>
                <c:pt idx="1">
                  <c:v>1572</c:v>
                </c:pt>
                <c:pt idx="2">
                  <c:v>1559</c:v>
                </c:pt>
                <c:pt idx="3">
                  <c:v>1552</c:v>
                </c:pt>
                <c:pt idx="4">
                  <c:v>1549</c:v>
                </c:pt>
                <c:pt idx="5">
                  <c:v>1548</c:v>
                </c:pt>
                <c:pt idx="6">
                  <c:v>1548</c:v>
                </c:pt>
                <c:pt idx="7">
                  <c:v>1539</c:v>
                </c:pt>
                <c:pt idx="8">
                  <c:v>1534</c:v>
                </c:pt>
                <c:pt idx="9">
                  <c:v>1526</c:v>
                </c:pt>
                <c:pt idx="10">
                  <c:v>1520</c:v>
                </c:pt>
                <c:pt idx="11">
                  <c:v>1519</c:v>
                </c:pt>
                <c:pt idx="12">
                  <c:v>1512</c:v>
                </c:pt>
                <c:pt idx="13">
                  <c:v>1501</c:v>
                </c:pt>
                <c:pt idx="14">
                  <c:v>1497</c:v>
                </c:pt>
                <c:pt idx="15">
                  <c:v>1475</c:v>
                </c:pt>
              </c:numCache>
            </c:numRef>
          </c:val>
          <c:extLst>
            <c:ext xmlns:c16="http://schemas.microsoft.com/office/drawing/2014/chart" uri="{C3380CC4-5D6E-409C-BE32-E72D297353CC}">
              <c16:uniqueId val="{00000000-7B28-4D5C-828F-C0E6870C3AB3}"/>
            </c:ext>
          </c:extLst>
        </c:ser>
        <c:dLbls>
          <c:showLegendKey val="0"/>
          <c:showVal val="1"/>
          <c:showCatName val="0"/>
          <c:showSerName val="0"/>
          <c:showPercent val="0"/>
          <c:showBubbleSize val="0"/>
        </c:dLbls>
        <c:gapWidth val="219"/>
        <c:overlap val="-27"/>
        <c:axId val="1351921392"/>
        <c:axId val="1709360160"/>
      </c:barChart>
      <c:catAx>
        <c:axId val="1351921392"/>
        <c:scaling>
          <c:orientation val="minMax"/>
        </c:scaling>
        <c:delete val="0"/>
        <c:axPos val="b"/>
        <c:title>
          <c:tx>
            <c:rich>
              <a:bodyPr rot="0" spcFirstLastPara="1" vertOverflow="ellipsis" vert="horz" wrap="square" anchor="ctr" anchorCtr="1"/>
              <a:lstStyle/>
              <a:p>
                <a:pPr>
                  <a:defRPr lang="en-US" sz="1400" b="0" i="0" u="none" strike="noStrike" kern="1200" baseline="0">
                    <a:solidFill>
                      <a:schemeClr val="tx1">
                        <a:lumMod val="65000"/>
                        <a:lumOff val="35000"/>
                      </a:schemeClr>
                    </a:solidFill>
                    <a:latin typeface="+mn-lt"/>
                    <a:ea typeface="+mn-ea"/>
                    <a:cs typeface="+mn-cs"/>
                  </a:defRPr>
                </a:pPr>
                <a:r>
                  <a:rPr lang="en-US" sz="1400" b="1" i="0" u="none" strike="noStrike" kern="1200" baseline="0">
                    <a:solidFill>
                      <a:srgbClr val="A100FF"/>
                    </a:solidFill>
                  </a:rPr>
                  <a:t>Reaction Type</a:t>
                </a:r>
                <a:r>
                  <a:rPr lang="en-IN" sz="1400" b="1" i="0" u="none" strike="noStrike" kern="1200" baseline="0">
                    <a:solidFill>
                      <a:sysClr val="windowText" lastClr="000000"/>
                    </a:solidFill>
                  </a:rPr>
                  <a:t> </a:t>
                </a:r>
              </a:p>
              <a:p>
                <a:pPr>
                  <a:defRPr sz="1400"/>
                </a:pPr>
                <a:endParaRPr lang="en-IN" sz="1400" b="0" i="0" u="none" strike="noStrike" kern="1200" baseline="0">
                  <a:solidFill>
                    <a:sysClr val="windowText" lastClr="000000">
                      <a:lumMod val="65000"/>
                      <a:lumOff val="35000"/>
                    </a:sysClr>
                  </a:solidFill>
                </a:endParaRPr>
              </a:p>
              <a:p>
                <a:pPr>
                  <a:defRPr sz="1400"/>
                </a:pPr>
                <a:endParaRPr lang="en-IN" sz="1400"/>
              </a:p>
            </c:rich>
          </c:tx>
          <c:layout>
            <c:manualLayout>
              <c:xMode val="edge"/>
              <c:yMode val="edge"/>
              <c:x val="0.485480244023551"/>
              <c:y val="0.83080116577784502"/>
            </c:manualLayout>
          </c:layout>
          <c:overlay val="0"/>
          <c:spPr>
            <a:noFill/>
            <a:ln>
              <a:noFill/>
            </a:ln>
            <a:effectLst/>
          </c:spPr>
          <c:txPr>
            <a:bodyPr rot="0" spcFirstLastPara="1" vertOverflow="ellipsis" vert="horz" wrap="square" anchor="ctr" anchorCtr="1"/>
            <a:lstStyle/>
            <a:p>
              <a:pPr>
                <a:defRPr lang="en-US"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cap="all" baseline="0">
                <a:solidFill>
                  <a:schemeClr val="tx1"/>
                </a:solidFill>
                <a:latin typeface="+mn-lt"/>
                <a:ea typeface="+mn-ea"/>
                <a:cs typeface="+mn-cs"/>
              </a:defRPr>
            </a:pPr>
            <a:endParaRPr lang="en-US"/>
          </a:p>
        </c:txPr>
        <c:crossAx val="1709360160"/>
        <c:crosses val="autoZero"/>
        <c:auto val="1"/>
        <c:lblAlgn val="ctr"/>
        <c:lblOffset val="100"/>
        <c:noMultiLvlLbl val="0"/>
      </c:catAx>
      <c:valAx>
        <c:axId val="1709360160"/>
        <c:scaling>
          <c:orientation val="minMax"/>
        </c:scaling>
        <c:delete val="1"/>
        <c:axPos val="l"/>
        <c:numFmt formatCode="General" sourceLinked="1"/>
        <c:majorTickMark val="none"/>
        <c:minorTickMark val="none"/>
        <c:tickLblPos val="nextTo"/>
        <c:crossAx val="1351921392"/>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chart" Target="../charts/chart5.xml"/><Relationship Id="rId7"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 Id="rId9" Type="http://schemas.openxmlformats.org/officeDocument/2006/relationships/chart" Target="../charts/char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4.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1.jpe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398517" y="2968641"/>
            <a:ext cx="9425850" cy="4324967"/>
          </a:xfrm>
          <a:prstGeom prst="rect">
            <a:avLst/>
          </a:prstGeom>
        </p:spPr>
        <p:txBody>
          <a:bodyPr wrap="square" lIns="0" tIns="0" rIns="0" bIns="0" rtlCol="0" anchor="t">
            <a:spAutoFit/>
          </a:bodyPr>
          <a:lstStyle/>
          <a:p>
            <a:pPr algn="ctr">
              <a:lnSpc>
                <a:spcPts val="11060"/>
              </a:lnSpc>
            </a:pPr>
            <a:r>
              <a:rPr lang="en-US" sz="9600" b="1" spc="-105" dirty="0">
                <a:solidFill>
                  <a:schemeClr val="bg1"/>
                </a:solidFill>
                <a:latin typeface="Cambria" panose="02040503050406030204" pitchFamily="18" charset="0"/>
                <a:ea typeface="Cambria" panose="02040503050406030204" pitchFamily="18" charset="0"/>
              </a:rPr>
              <a:t>Social Buzz</a:t>
            </a:r>
          </a:p>
          <a:p>
            <a:pPr algn="ctr"/>
            <a:r>
              <a:rPr lang="en-US" sz="9600" spc="-105" dirty="0">
                <a:solidFill>
                  <a:schemeClr val="bg1"/>
                </a:solidFill>
                <a:latin typeface="Cambria" panose="02040503050406030204" pitchFamily="18" charset="0"/>
                <a:ea typeface="Cambria" panose="02040503050406030204" pitchFamily="18" charset="0"/>
              </a:rPr>
              <a:t>Data</a:t>
            </a:r>
            <a:r>
              <a:rPr lang="en-US" sz="9600" spc="-105" dirty="0">
                <a:solidFill>
                  <a:schemeClr val="bg1"/>
                </a:solidFill>
                <a:latin typeface="Graphik Regular" panose="020B0503030202060203" pitchFamily="34" charset="0"/>
              </a:rPr>
              <a:t> Analysis</a:t>
            </a:r>
          </a:p>
          <a:p>
            <a:pPr algn="ctr">
              <a:lnSpc>
                <a:spcPts val="11059"/>
              </a:lnSpc>
            </a:pP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nvGraphicFramePr>
        <p:xfrm>
          <a:off x="457200" y="837022"/>
          <a:ext cx="4343400" cy="37898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p:nvPr/>
        </p:nvGraphicFramePr>
        <p:xfrm>
          <a:off x="376294" y="4381500"/>
          <a:ext cx="4648200" cy="28906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nvGraphicFramePr>
        <p:xfrm>
          <a:off x="5105400" y="4595685"/>
          <a:ext cx="6781800" cy="29217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p:nvPr/>
        </p:nvGraphicFramePr>
        <p:xfrm>
          <a:off x="11887200" y="1099651"/>
          <a:ext cx="6172200" cy="564404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p:nvPr/>
        </p:nvGraphicFramePr>
        <p:xfrm>
          <a:off x="9672694" y="6974648"/>
          <a:ext cx="8382224" cy="326508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Chart 10"/>
          <p:cNvGraphicFramePr/>
          <p:nvPr/>
        </p:nvGraphicFramePr>
        <p:xfrm>
          <a:off x="457200" y="7310719"/>
          <a:ext cx="8686800" cy="289060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Chart 11"/>
          <p:cNvGraphicFramePr/>
          <p:nvPr/>
        </p:nvGraphicFramePr>
        <p:xfrm>
          <a:off x="5334000" y="837022"/>
          <a:ext cx="6391388" cy="3898608"/>
        </p:xfrm>
        <a:graphic>
          <a:graphicData uri="http://schemas.openxmlformats.org/drawingml/2006/chart">
            <c:chart xmlns:c="http://schemas.openxmlformats.org/drawingml/2006/chart" xmlns:r="http://schemas.openxmlformats.org/officeDocument/2006/relationships" r:id="rId9"/>
          </a:graphicData>
        </a:graphic>
      </p:graphicFrame>
      <p:sp>
        <p:nvSpPr>
          <p:cNvPr id="6" name="TextBox 5">
            <a:extLst>
              <a:ext uri="{FF2B5EF4-FFF2-40B4-BE49-F238E27FC236}">
                <a16:creationId xmlns:a16="http://schemas.microsoft.com/office/drawing/2014/main" id="{0247FBEC-07BA-C3E5-4915-6BEC0BFF59D6}"/>
              </a:ext>
            </a:extLst>
          </p:cNvPr>
          <p:cNvSpPr txBox="1"/>
          <p:nvPr/>
        </p:nvSpPr>
        <p:spPr>
          <a:xfrm>
            <a:off x="0" y="0"/>
            <a:ext cx="18288000" cy="769441"/>
          </a:xfrm>
          <a:prstGeom prst="rect">
            <a:avLst/>
          </a:prstGeom>
          <a:solidFill>
            <a:srgbClr val="A100FF"/>
          </a:solidFill>
        </p:spPr>
        <p:txBody>
          <a:bodyPr wrap="square" rtlCol="0">
            <a:spAutoFit/>
          </a:bodyPr>
          <a:lstStyle/>
          <a:p>
            <a:pPr algn="ctr"/>
            <a:r>
              <a:rPr lang="en-US" sz="4400" b="1" dirty="0">
                <a:solidFill>
                  <a:schemeClr val="bg1"/>
                </a:solidFill>
                <a:highlight>
                  <a:srgbClr val="A100FF"/>
                </a:highlight>
              </a:rPr>
              <a:t>SOCIAL BUZZ’S CONTENT POSTS DASHBOARD</a:t>
            </a:r>
            <a:endParaRPr lang="en-IN" sz="4400" b="1" dirty="0">
              <a:solidFill>
                <a:schemeClr val="bg1"/>
              </a:solidFill>
              <a:highlight>
                <a:srgbClr val="A100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65132" y="1196084"/>
            <a:ext cx="5316352" cy="7963390"/>
            <a:chOff x="5438298" y="1161805"/>
            <a:chExt cx="5316352" cy="796339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grpSp>
      <p:grpSp>
        <p:nvGrpSpPr>
          <p:cNvPr id="7" name="Group 7"/>
          <p:cNvGrpSpPr/>
          <p:nvPr/>
        </p:nvGrpSpPr>
        <p:grpSpPr>
          <a:xfrm>
            <a:off x="327032" y="9481425"/>
            <a:ext cx="5692768" cy="2017079"/>
            <a:chOff x="0" y="0"/>
            <a:chExt cx="12948451" cy="2689439"/>
          </a:xfrm>
          <a:solidFill>
            <a:srgbClr val="A100FF"/>
          </a:solidFill>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5692769" cy="2017079"/>
            <a:chOff x="0" y="0"/>
            <a:chExt cx="12948451" cy="2689439"/>
          </a:xfrm>
          <a:solidFill>
            <a:srgbClr val="A100FF"/>
          </a:solidFill>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p:cNvGrpSpPr/>
          <p:nvPr/>
        </p:nvGrpSpPr>
        <p:grpSpPr>
          <a:xfrm>
            <a:off x="11581833" y="1580430"/>
            <a:ext cx="5677467" cy="867617"/>
            <a:chOff x="0" y="-47625"/>
            <a:chExt cx="7569956" cy="1156823"/>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4" name="TextBox 15"/>
          <p:cNvSpPr txBox="1"/>
          <p:nvPr/>
        </p:nvSpPr>
        <p:spPr>
          <a:xfrm rot="18946369" flipV="1">
            <a:off x="-222240" y="5318551"/>
            <a:ext cx="514764" cy="273474"/>
          </a:xfrm>
          <a:prstGeom prst="rect">
            <a:avLst/>
          </a:prstGeom>
        </p:spPr>
        <p:txBody>
          <a:bodyPr wrap="square"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18" name="Rectangle 17"/>
          <p:cNvSpPr/>
          <p:nvPr/>
        </p:nvSpPr>
        <p:spPr>
          <a:xfrm>
            <a:off x="9601200" y="518713"/>
            <a:ext cx="5677467" cy="1231106"/>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latin typeface="Cambria" panose="02040503050406030204" pitchFamily="18" charset="0"/>
                <a:ea typeface="Cambria" panose="02040503050406030204" pitchFamily="18" charset="0"/>
              </a:rPr>
              <a:t>Summary</a:t>
            </a:r>
          </a:p>
        </p:txBody>
      </p:sp>
      <p:sp>
        <p:nvSpPr>
          <p:cNvPr id="26" name="TextBox 25"/>
          <p:cNvSpPr txBox="1"/>
          <p:nvPr/>
        </p:nvSpPr>
        <p:spPr>
          <a:xfrm>
            <a:off x="6400800" y="5230348"/>
            <a:ext cx="11242470" cy="1815882"/>
          </a:xfrm>
          <a:prstGeom prst="rect">
            <a:avLst/>
          </a:prstGeom>
          <a:noFill/>
        </p:spPr>
        <p:txBody>
          <a:bodyPr wrap="square" rtlCol="0">
            <a:spAutoFit/>
          </a:bodyPr>
          <a:lstStyle/>
          <a:p>
            <a:r>
              <a:rPr lang="en-IN" sz="2800" b="1" dirty="0">
                <a:solidFill>
                  <a:srgbClr val="A100FF"/>
                </a:solidFill>
                <a:latin typeface="Calibri" panose="020F0502020204030204" pitchFamily="34" charset="0"/>
                <a:ea typeface="Calibri" panose="020F0502020204030204" pitchFamily="34" charset="0"/>
                <a:cs typeface="Calibri" panose="020F0502020204030204" pitchFamily="34" charset="0"/>
              </a:rPr>
              <a:t>In the top 5 categories food is the common theme with ‘Healthy Eating’ ranking the highest. This is the indication to the audience within the user base. We suggest you could use this insight to create a campaign and work with healthy eating brands to boost user engagement.</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sp>
        <p:nvSpPr>
          <p:cNvPr id="27" name="Arrow: Pentagon 26"/>
          <p:cNvSpPr/>
          <p:nvPr/>
        </p:nvSpPr>
        <p:spPr>
          <a:xfrm>
            <a:off x="6400800" y="1881902"/>
            <a:ext cx="3200400" cy="574281"/>
          </a:xfrm>
          <a:prstGeom prst="homePlate">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Analysis:</a:t>
            </a:r>
            <a:endParaRPr lang="en-IN" dirty="0"/>
          </a:p>
        </p:txBody>
      </p:sp>
      <p:sp>
        <p:nvSpPr>
          <p:cNvPr id="29" name="TextBox 28"/>
          <p:cNvSpPr txBox="1"/>
          <p:nvPr/>
        </p:nvSpPr>
        <p:spPr>
          <a:xfrm>
            <a:off x="6400800" y="2663979"/>
            <a:ext cx="11049000" cy="1384995"/>
          </a:xfrm>
          <a:prstGeom prst="rect">
            <a:avLst/>
          </a:prstGeom>
          <a:noFill/>
        </p:spPr>
        <p:txBody>
          <a:bodyPr wrap="square" rtlCol="0">
            <a:spAutoFit/>
          </a:bodyPr>
          <a:lstStyle/>
          <a:p>
            <a:r>
              <a:rPr lang="en-IN" sz="2800" b="1" dirty="0">
                <a:solidFill>
                  <a:srgbClr val="A100FF"/>
                </a:solidFill>
              </a:rPr>
              <a:t>As we see Animals and Science are the two most popular categories of content, It shows that people enjoying “Factual” and “Real life” content the most.</a:t>
            </a:r>
          </a:p>
        </p:txBody>
      </p:sp>
      <p:sp>
        <p:nvSpPr>
          <p:cNvPr id="30" name="Arrow: Pentagon 29"/>
          <p:cNvSpPr/>
          <p:nvPr/>
        </p:nvSpPr>
        <p:spPr>
          <a:xfrm>
            <a:off x="6457950" y="4313848"/>
            <a:ext cx="3200400" cy="574281"/>
          </a:xfrm>
          <a:prstGeom prst="homePlate">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Insight:</a:t>
            </a:r>
          </a:p>
        </p:txBody>
      </p:sp>
      <p:grpSp>
        <p:nvGrpSpPr>
          <p:cNvPr id="6" name="Group 5"/>
          <p:cNvGrpSpPr/>
          <p:nvPr/>
        </p:nvGrpSpPr>
        <p:grpSpPr>
          <a:xfrm>
            <a:off x="6457950" y="7589935"/>
            <a:ext cx="11242470" cy="1630325"/>
            <a:chOff x="6457950" y="7851100"/>
            <a:chExt cx="11242470" cy="1630325"/>
          </a:xfrm>
        </p:grpSpPr>
        <p:sp>
          <p:nvSpPr>
            <p:cNvPr id="25" name="TextBox 16"/>
            <p:cNvSpPr txBox="1"/>
            <p:nvPr/>
          </p:nvSpPr>
          <p:spPr>
            <a:xfrm rot="10800000" flipV="1">
              <a:off x="6457950" y="8735836"/>
              <a:ext cx="11242470" cy="745589"/>
            </a:xfrm>
            <a:prstGeom prst="rect">
              <a:avLst/>
            </a:prstGeom>
          </p:spPr>
          <p:txBody>
            <a:bodyPr wrap="square" lIns="0" tIns="0" rIns="0" bIns="0" rtlCol="0" anchor="t">
              <a:spAutoFit/>
            </a:bodyPr>
            <a:lstStyle/>
            <a:p>
              <a:pPr>
                <a:lnSpc>
                  <a:spcPts val="2940"/>
                </a:lnSpc>
              </a:pPr>
              <a:r>
                <a:rPr lang="en-US" sz="2800" b="1" spc="-21" dirty="0">
                  <a:solidFill>
                    <a:srgbClr val="A100FF"/>
                  </a:solidFill>
                  <a:latin typeface="+mj-lt"/>
                </a:rPr>
                <a:t>This ad-hoc analysis is insightful, But it’s time to take action i.e., analysis into large scale production for real-time understanding of your business.</a:t>
              </a:r>
            </a:p>
          </p:txBody>
        </p:sp>
        <p:sp>
          <p:nvSpPr>
            <p:cNvPr id="31" name="Arrow: Pentagon 30"/>
            <p:cNvSpPr/>
            <p:nvPr/>
          </p:nvSpPr>
          <p:spPr>
            <a:xfrm>
              <a:off x="6457950" y="7851100"/>
              <a:ext cx="3200400" cy="574281"/>
            </a:xfrm>
            <a:prstGeom prst="homePlate">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Action: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a:t>
            </a:r>
            <a:r>
              <a:rPr lang="en-US" sz="2600" spc="-26" dirty="0">
                <a:solidFill>
                  <a:srgbClr val="FFFFFF"/>
                </a:solidFill>
                <a:latin typeface="+mj-lt"/>
              </a:rPr>
              <a:t>QUESTIONS</a:t>
            </a:r>
            <a:r>
              <a:rPr lang="en-US" sz="2600" spc="-26" dirty="0">
                <a:solidFill>
                  <a:srgbClr val="FFFFFF"/>
                </a:solidFill>
                <a:latin typeface="Graphik Regular" panose="020B0503030202060203" pitchFamily="34" charset="0"/>
              </a:rPr>
              <a:t>?</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Thank</a:t>
            </a:r>
            <a:r>
              <a:rPr lang="en-US" sz="8000" spc="-80" dirty="0">
                <a:solidFill>
                  <a:srgbClr val="FFFFFF"/>
                </a:solidFill>
                <a:latin typeface="Graphik Regular" panose="020B0503030202060203" pitchFamily="34" charset="0"/>
              </a:rPr>
              <a:t> </a:t>
            </a:r>
            <a:r>
              <a:rPr lang="en-US" sz="8000" spc="-80" dirty="0">
                <a:solidFill>
                  <a:srgbClr val="FFFFFF"/>
                </a:solidFill>
                <a:latin typeface="+mj-lt"/>
              </a:rPr>
              <a:t>you</a:t>
            </a:r>
            <a:r>
              <a:rPr lang="en-US" sz="8000" spc="-80" dirty="0">
                <a:solidFill>
                  <a:srgbClr val="FFFFFF"/>
                </a:solidFill>
                <a:latin typeface="Graphik Regular" panose="020B0503030202060203" pitchFamily="34" charset="0"/>
              </a:rPr>
              <a:t>!</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
        <p:nvSpPr>
          <p:cNvPr id="22" name="Rectangle 21">
            <a:extLst>
              <a:ext uri="{FF2B5EF4-FFF2-40B4-BE49-F238E27FC236}">
                <a16:creationId xmlns:a16="http://schemas.microsoft.com/office/drawing/2014/main" id="{E316E14D-7688-71E8-165F-03F98DFA4E7C}"/>
              </a:ext>
            </a:extLst>
          </p:cNvPr>
          <p:cNvSpPr/>
          <p:nvPr/>
        </p:nvSpPr>
        <p:spPr>
          <a:xfrm>
            <a:off x="0" y="-11206"/>
            <a:ext cx="11582400" cy="102870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nvGrpSpPr>
          <p:cNvPr id="23" name="Group 22">
            <a:extLst>
              <a:ext uri="{FF2B5EF4-FFF2-40B4-BE49-F238E27FC236}">
                <a16:creationId xmlns:a16="http://schemas.microsoft.com/office/drawing/2014/main" id="{012E22E6-EFB3-AA02-58C2-667835EB68CE}"/>
              </a:ext>
            </a:extLst>
          </p:cNvPr>
          <p:cNvGrpSpPr/>
          <p:nvPr/>
        </p:nvGrpSpPr>
        <p:grpSpPr>
          <a:xfrm>
            <a:off x="2253799" y="1883935"/>
            <a:ext cx="8673443" cy="6155609"/>
            <a:chOff x="0" y="0"/>
            <a:chExt cx="11564591" cy="8207475"/>
          </a:xfrm>
        </p:grpSpPr>
        <p:sp>
          <p:nvSpPr>
            <p:cNvPr id="24" name="TextBox 3">
              <a:extLst>
                <a:ext uri="{FF2B5EF4-FFF2-40B4-BE49-F238E27FC236}">
                  <a16:creationId xmlns:a16="http://schemas.microsoft.com/office/drawing/2014/main" id="{2647626D-0C6F-3B34-3158-CD992E58E4E0}"/>
                </a:ext>
              </a:extLst>
            </p:cNvPr>
            <p:cNvSpPr txBox="1"/>
            <p:nvPr/>
          </p:nvSpPr>
          <p:spPr>
            <a:xfrm>
              <a:off x="0" y="0"/>
              <a:ext cx="11564591" cy="164147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9600"/>
                </a:lnSpc>
              </a:pPr>
              <a:r>
                <a:rPr lang="en-US" sz="9600" spc="-80" dirty="0">
                  <a:solidFill>
                    <a:schemeClr val="bg1"/>
                  </a:solidFill>
                  <a:latin typeface="Cambria" panose="02040503050406030204" pitchFamily="18" charset="0"/>
                  <a:ea typeface="Cambria" panose="02040503050406030204" pitchFamily="18" charset="0"/>
                </a:rPr>
                <a:t>Today's agenda</a:t>
              </a:r>
            </a:p>
          </p:txBody>
        </p:sp>
        <p:sp>
          <p:nvSpPr>
            <p:cNvPr id="25" name="TextBox 4">
              <a:extLst>
                <a:ext uri="{FF2B5EF4-FFF2-40B4-BE49-F238E27FC236}">
                  <a16:creationId xmlns:a16="http://schemas.microsoft.com/office/drawing/2014/main" id="{305F840F-CCDB-7EFD-A380-11C3BEB01277}"/>
                </a:ext>
              </a:extLst>
            </p:cNvPr>
            <p:cNvSpPr txBox="1"/>
            <p:nvPr/>
          </p:nvSpPr>
          <p:spPr>
            <a:xfrm>
              <a:off x="0" y="2298166"/>
              <a:ext cx="11564591" cy="590930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4800" spc="-19" dirty="0">
                  <a:solidFill>
                    <a:schemeClr val="bg1"/>
                  </a:solidFill>
                  <a:latin typeface="+mj-lt"/>
                </a:rPr>
                <a:t>Project recap</a:t>
              </a:r>
            </a:p>
            <a:p>
              <a:pPr marL="571500" indent="-571500">
                <a:buFont typeface="Arial" panose="020B0604020202020204" pitchFamily="34" charset="0"/>
                <a:buChar char="•"/>
              </a:pPr>
              <a:r>
                <a:rPr lang="en-US" sz="4800" spc="-19" dirty="0">
                  <a:solidFill>
                    <a:schemeClr val="bg1"/>
                  </a:solidFill>
                  <a:latin typeface="+mj-lt"/>
                </a:rPr>
                <a:t>Problem</a:t>
              </a:r>
            </a:p>
            <a:p>
              <a:pPr marL="571500" indent="-571500">
                <a:buFont typeface="Arial" panose="020B0604020202020204" pitchFamily="34" charset="0"/>
                <a:buChar char="•"/>
              </a:pPr>
              <a:r>
                <a:rPr lang="en-US" sz="4800" spc="-19" dirty="0">
                  <a:solidFill>
                    <a:schemeClr val="bg1"/>
                  </a:solidFill>
                  <a:latin typeface="+mj-lt"/>
                </a:rPr>
                <a:t>The Analytics team</a:t>
              </a:r>
            </a:p>
            <a:p>
              <a:pPr marL="571500" indent="-571500">
                <a:buFont typeface="Arial" panose="020B0604020202020204" pitchFamily="34" charset="0"/>
                <a:buChar char="•"/>
              </a:pPr>
              <a:r>
                <a:rPr lang="en-US" sz="4800" spc="-19" dirty="0">
                  <a:solidFill>
                    <a:schemeClr val="bg1"/>
                  </a:solidFill>
                  <a:latin typeface="+mj-lt"/>
                </a:rPr>
                <a:t>Process</a:t>
              </a:r>
            </a:p>
            <a:p>
              <a:pPr marL="571500" indent="-571500">
                <a:buFont typeface="Arial" panose="020B0604020202020204" pitchFamily="34" charset="0"/>
                <a:buChar char="•"/>
              </a:pPr>
              <a:r>
                <a:rPr lang="en-US" sz="4800" spc="-19" dirty="0">
                  <a:solidFill>
                    <a:schemeClr val="bg1"/>
                  </a:solidFill>
                  <a:latin typeface="+mj-lt"/>
                </a:rPr>
                <a:t>Insights</a:t>
              </a:r>
            </a:p>
            <a:p>
              <a:pPr marL="571500" indent="-571500">
                <a:buFont typeface="Arial" panose="020B0604020202020204" pitchFamily="34" charset="0"/>
                <a:buChar char="•"/>
              </a:pPr>
              <a:r>
                <a:rPr lang="en-US" sz="4800" spc="-19" dirty="0">
                  <a:solidFill>
                    <a:schemeClr val="bg1"/>
                  </a:solidFill>
                  <a:latin typeface="+mj-lt"/>
                </a:rPr>
                <a:t>Summary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Cambria" panose="02040503050406030204" pitchFamily="18" charset="0"/>
                <a:ea typeface="Cambria" panose="02040503050406030204" pitchFamily="18" charset="0"/>
              </a:rPr>
              <a:t>Project Recap</a:t>
            </a:r>
          </a:p>
        </p:txBody>
      </p:sp>
      <p:sp>
        <p:nvSpPr>
          <p:cNvPr id="34" name="Rectangle 33">
            <a:extLst>
              <a:ext uri="{FF2B5EF4-FFF2-40B4-BE49-F238E27FC236}">
                <a16:creationId xmlns:a16="http://schemas.microsoft.com/office/drawing/2014/main" id="{FA0A5249-49A6-2C09-F50C-DB506936B5A1}"/>
              </a:ext>
            </a:extLst>
          </p:cNvPr>
          <p:cNvSpPr/>
          <p:nvPr/>
        </p:nvSpPr>
        <p:spPr>
          <a:xfrm>
            <a:off x="8499198" y="2034719"/>
            <a:ext cx="7789980" cy="62138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3600" b="1" dirty="0">
                <a:solidFill>
                  <a:srgbClr val="A100FF"/>
                </a:solidFill>
              </a:rPr>
              <a:t>Social Buzz is a fast growing technology unicorn that need to adapt quickly to it’s global scale. Accenture has begun a 3 month POC focusing on these tasks:</a:t>
            </a:r>
          </a:p>
          <a:p>
            <a:endParaRPr lang="en-US" sz="3600" b="1" dirty="0">
              <a:solidFill>
                <a:srgbClr val="A100FF"/>
              </a:solidFill>
            </a:endParaRPr>
          </a:p>
          <a:p>
            <a:pPr marL="571500" indent="-571500">
              <a:buFont typeface="Arial" panose="020B0604020202020204" pitchFamily="34" charset="0"/>
              <a:buChar char="•"/>
            </a:pPr>
            <a:r>
              <a:rPr lang="en-US" sz="3200" dirty="0">
                <a:solidFill>
                  <a:srgbClr val="A100FF"/>
                </a:solidFill>
              </a:rPr>
              <a:t>An audit of their big data practice </a:t>
            </a:r>
          </a:p>
          <a:p>
            <a:pPr marL="571500" indent="-571500">
              <a:buFont typeface="Arial" panose="020B0604020202020204" pitchFamily="34" charset="0"/>
              <a:buChar char="•"/>
            </a:pPr>
            <a:r>
              <a:rPr lang="en-US" sz="3200" dirty="0">
                <a:solidFill>
                  <a:srgbClr val="A100FF"/>
                </a:solidFill>
              </a:rPr>
              <a:t>Recommendations for a successful IPO </a:t>
            </a:r>
          </a:p>
          <a:p>
            <a:pPr marL="571500" indent="-571500">
              <a:buFont typeface="Arial" panose="020B0604020202020204" pitchFamily="34" charset="0"/>
              <a:buChar char="•"/>
            </a:pPr>
            <a:r>
              <a:rPr lang="en-US" sz="3200" dirty="0">
                <a:solidFill>
                  <a:srgbClr val="A100FF"/>
                </a:solidFill>
              </a:rPr>
              <a:t> An analysis of their content categories that highlights the top 5 categories with the largest aggregate popularity </a:t>
            </a:r>
            <a:endParaRPr lang="en-IN" sz="3200" dirty="0">
              <a:solidFill>
                <a:srgbClr val="A100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204882" y="-258953"/>
            <a:ext cx="10729311"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775639" y="197850"/>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327418" y="87122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mj-lt"/>
              </a:rPr>
              <a:t>Problem</a:t>
            </a:r>
          </a:p>
        </p:txBody>
      </p:sp>
      <p:sp>
        <p:nvSpPr>
          <p:cNvPr id="22" name="Rectangle 21">
            <a:extLst>
              <a:ext uri="{FF2B5EF4-FFF2-40B4-BE49-F238E27FC236}">
                <a16:creationId xmlns:a16="http://schemas.microsoft.com/office/drawing/2014/main" id="{76BAE31F-0113-B489-962E-1715F1AC98FA}"/>
              </a:ext>
            </a:extLst>
          </p:cNvPr>
          <p:cNvSpPr/>
          <p:nvPr/>
        </p:nvSpPr>
        <p:spPr>
          <a:xfrm>
            <a:off x="3289780" y="3542495"/>
            <a:ext cx="6968636" cy="1677054"/>
          </a:xfrm>
          <a:prstGeom prst="rect">
            <a:avLst/>
          </a:prstGeom>
          <a:solidFill>
            <a:srgbClr val="A100FF"/>
          </a:solidFill>
          <a:ln w="76200">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0" indent="-571500">
              <a:buFont typeface="Arial" panose="020B0604020202020204" pitchFamily="34" charset="0"/>
              <a:buChar char="•"/>
            </a:pPr>
            <a:r>
              <a:rPr lang="en-IN" sz="4000" b="1" dirty="0">
                <a:solidFill>
                  <a:schemeClr val="bg1"/>
                </a:solidFill>
              </a:rPr>
              <a:t>Over 1,00,000 posts per day</a:t>
            </a:r>
          </a:p>
          <a:p>
            <a:pPr marL="571500" indent="-571500">
              <a:buFont typeface="Arial" panose="020B0604020202020204" pitchFamily="34" charset="0"/>
              <a:buChar char="•"/>
            </a:pPr>
            <a:r>
              <a:rPr lang="en-IN" sz="4000" b="1" dirty="0">
                <a:solidFill>
                  <a:schemeClr val="bg1"/>
                </a:solidFill>
              </a:rPr>
              <a:t>36,500,000 pieces of content per year</a:t>
            </a:r>
          </a:p>
        </p:txBody>
      </p:sp>
      <p:sp>
        <p:nvSpPr>
          <p:cNvPr id="23" name="Rectangle 22">
            <a:extLst>
              <a:ext uri="{FF2B5EF4-FFF2-40B4-BE49-F238E27FC236}">
                <a16:creationId xmlns:a16="http://schemas.microsoft.com/office/drawing/2014/main" id="{F23584D4-991C-ACE6-D6B0-04D40E8C337C}"/>
              </a:ext>
            </a:extLst>
          </p:cNvPr>
          <p:cNvSpPr/>
          <p:nvPr/>
        </p:nvSpPr>
        <p:spPr>
          <a:xfrm>
            <a:off x="2590574" y="5585101"/>
            <a:ext cx="7542918" cy="41277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3600" b="1" i="0" u="none" strike="noStrike" kern="1200" cap="none" spc="0" normalizeH="0" baseline="0" noProof="0" dirty="0">
                <a:ln>
                  <a:noFill/>
                </a:ln>
                <a:solidFill>
                  <a:srgbClr val="A100FF"/>
                </a:solidFill>
                <a:effectLst/>
                <a:uLnTx/>
                <a:uFillTx/>
                <a:latin typeface="Calibri" panose="020F0502020204030204"/>
                <a:ea typeface="+mn-ea"/>
                <a:cs typeface="+mn-cs"/>
              </a:rPr>
              <a:t>But how to capitalize on it when there is so much ?</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IN" sz="3600" b="1" i="0" u="none" strike="noStrike" kern="1200" cap="none" spc="0" normalizeH="0" baseline="0" noProof="0" dirty="0">
              <a:ln>
                <a:noFill/>
              </a:ln>
              <a:solidFill>
                <a:srgbClr val="A100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IN" sz="3600" b="1" i="0" u="none" strike="noStrike" kern="1200" cap="none" spc="0" normalizeH="0" baseline="0" noProof="0" dirty="0">
                <a:ln>
                  <a:noFill/>
                </a:ln>
                <a:solidFill>
                  <a:srgbClr val="A100FF"/>
                </a:solidFill>
                <a:effectLst/>
                <a:uLnTx/>
                <a:uFillTx/>
                <a:latin typeface="Calibri" panose="020F0502020204030204"/>
                <a:ea typeface="+mn-ea"/>
                <a:cs typeface="+mn-cs"/>
              </a:rPr>
              <a:t>To highlight Social Buzz’s Top 5 content categories with largest aggregate popularity</a:t>
            </a:r>
          </a:p>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a:solidFill>
            <a:srgbClr val="A100FF"/>
          </a:solidFill>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A100FF"/>
          </a:solidFill>
        </p:spPr>
        <p:txBody>
          <a:bodyPr/>
          <a:lstStyle/>
          <a:p>
            <a:endParaRPr lang="en-IN"/>
          </a:p>
        </p:txBody>
      </p:sp>
      <p:grpSp>
        <p:nvGrpSpPr>
          <p:cNvPr id="37" name="Group 36"/>
          <p:cNvGrpSpPr/>
          <p:nvPr/>
        </p:nvGrpSpPr>
        <p:grpSpPr>
          <a:xfrm>
            <a:off x="11213636" y="615190"/>
            <a:ext cx="1919664" cy="6635945"/>
            <a:chOff x="11346881" y="830273"/>
            <a:chExt cx="2564053" cy="8765917"/>
          </a:xfrm>
        </p:grpSpPr>
        <p:grpSp>
          <p:nvGrpSpPr>
            <p:cNvPr id="33" name="Group 32"/>
            <p:cNvGrpSpPr/>
            <p:nvPr/>
          </p:nvGrpSpPr>
          <p:grpSpPr>
            <a:xfrm>
              <a:off x="11411515" y="7269022"/>
              <a:ext cx="2491715" cy="2327168"/>
              <a:chOff x="11419219" y="1028700"/>
              <a:chExt cx="2491715" cy="2327168"/>
            </a:xfrm>
          </p:grpSpPr>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32" name="Group 31"/>
            <p:cNvGrpSpPr/>
            <p:nvPr/>
          </p:nvGrpSpPr>
          <p:grpSpPr>
            <a:xfrm>
              <a:off x="11346881" y="830273"/>
              <a:ext cx="2556349" cy="2407579"/>
              <a:chOff x="11354585" y="6850721"/>
              <a:chExt cx="2556349" cy="2407579"/>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54585" y="6850721"/>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b="1" spc="-80" dirty="0">
                <a:solidFill>
                  <a:schemeClr val="bg1"/>
                </a:solidFill>
                <a:latin typeface="Cambria" panose="02040503050406030204" pitchFamily="18" charset="0"/>
                <a:ea typeface="Cambria" panose="02040503050406030204" pitchFamily="18" charset="0"/>
              </a:rPr>
              <a:t>The Analytics team</a:t>
            </a:r>
          </a:p>
        </p:txBody>
      </p:sp>
      <p:sp>
        <p:nvSpPr>
          <p:cNvPr id="34" name="Rectangle 33"/>
          <p:cNvSpPr/>
          <p:nvPr/>
        </p:nvSpPr>
        <p:spPr>
          <a:xfrm>
            <a:off x="13886923" y="798834"/>
            <a:ext cx="3848706" cy="1310669"/>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Marcus Rompton</a:t>
            </a:r>
          </a:p>
          <a:p>
            <a:pPr algn="ctr"/>
            <a:r>
              <a:rPr lang="en-IN" sz="2800" b="1" dirty="0"/>
              <a:t>Senior Principal</a:t>
            </a:r>
          </a:p>
        </p:txBody>
      </p:sp>
      <p:sp>
        <p:nvSpPr>
          <p:cNvPr id="35" name="Rectangle 34"/>
          <p:cNvSpPr/>
          <p:nvPr/>
        </p:nvSpPr>
        <p:spPr>
          <a:xfrm>
            <a:off x="13882441" y="3164564"/>
            <a:ext cx="3848706" cy="1310669"/>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Michelle Grove</a:t>
            </a:r>
          </a:p>
          <a:p>
            <a:pPr algn="ctr"/>
            <a:r>
              <a:rPr lang="en-IN" sz="2800" b="1" dirty="0"/>
              <a:t>Data Scientist</a:t>
            </a:r>
          </a:p>
        </p:txBody>
      </p:sp>
      <p:sp>
        <p:nvSpPr>
          <p:cNvPr id="36" name="Rectangle 35"/>
          <p:cNvSpPr/>
          <p:nvPr/>
        </p:nvSpPr>
        <p:spPr>
          <a:xfrm>
            <a:off x="13851010" y="5748155"/>
            <a:ext cx="3911567" cy="1254029"/>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500" b="1" dirty="0">
                <a:latin typeface="Cambria" panose="02040503050406030204" pitchFamily="18" charset="0"/>
                <a:ea typeface="Cambria" panose="02040503050406030204" pitchFamily="18" charset="0"/>
              </a:rPr>
              <a:t>Swathi Maruboina</a:t>
            </a:r>
          </a:p>
          <a:p>
            <a:pPr algn="ctr"/>
            <a:r>
              <a:rPr lang="en-IN" sz="2800" b="1" dirty="0"/>
              <a:t>Data Analyst</a:t>
            </a:r>
          </a:p>
        </p:txBody>
      </p:sp>
      <p:sp>
        <p:nvSpPr>
          <p:cNvPr id="38" name="Rectangle 37"/>
          <p:cNvSpPr/>
          <p:nvPr/>
        </p:nvSpPr>
        <p:spPr>
          <a:xfrm>
            <a:off x="13851010" y="8197069"/>
            <a:ext cx="3911566" cy="1254028"/>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Karthikeyan</a:t>
            </a:r>
          </a:p>
          <a:p>
            <a:pPr algn="ctr"/>
            <a:r>
              <a:rPr lang="en-IN" sz="2800" b="1" dirty="0"/>
              <a:t>Data </a:t>
            </a:r>
            <a:r>
              <a:rPr lang="en-US" altLang="en-IN" sz="2800" b="1" dirty="0"/>
              <a:t>Analyst</a:t>
            </a:r>
          </a:p>
        </p:txBody>
      </p:sp>
      <p:sp>
        <p:nvSpPr>
          <p:cNvPr id="58" name="Freeform 17"/>
          <p:cNvSpPr/>
          <p:nvPr/>
        </p:nvSpPr>
        <p:spPr>
          <a:xfrm>
            <a:off x="11551243" y="7998668"/>
            <a:ext cx="1682440" cy="1749376"/>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41077" y="7784814"/>
            <a:ext cx="1749376" cy="17493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38">
            <a:extLst>
              <a:ext uri="{FF2B5EF4-FFF2-40B4-BE49-F238E27FC236}">
                <a16:creationId xmlns:a16="http://schemas.microsoft.com/office/drawing/2014/main" id="{DE50FA9C-E549-E53B-C8B8-87FDC3705150}"/>
              </a:ext>
            </a:extLst>
          </p:cNvPr>
          <p:cNvSpPr/>
          <p:nvPr/>
        </p:nvSpPr>
        <p:spPr>
          <a:xfrm>
            <a:off x="4696454" y="1425739"/>
            <a:ext cx="5760000"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600" b="1" dirty="0">
                <a:solidFill>
                  <a:srgbClr val="A100FF"/>
                </a:solidFill>
                <a:latin typeface="Cambria" panose="02040503050406030204" pitchFamily="18" charset="0"/>
                <a:ea typeface="Cambria" panose="02040503050406030204" pitchFamily="18" charset="0"/>
              </a:rPr>
              <a:t>Data Understanding</a:t>
            </a:r>
          </a:p>
        </p:txBody>
      </p:sp>
      <p:sp>
        <p:nvSpPr>
          <p:cNvPr id="40" name="Rectangle 39">
            <a:extLst>
              <a:ext uri="{FF2B5EF4-FFF2-40B4-BE49-F238E27FC236}">
                <a16:creationId xmlns:a16="http://schemas.microsoft.com/office/drawing/2014/main" id="{BA2AB44A-477B-5EC7-96DF-92441DACAA49}"/>
              </a:ext>
            </a:extLst>
          </p:cNvPr>
          <p:cNvSpPr/>
          <p:nvPr/>
        </p:nvSpPr>
        <p:spPr>
          <a:xfrm>
            <a:off x="6879969" y="3052624"/>
            <a:ext cx="5760000"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600" b="1" dirty="0">
                <a:solidFill>
                  <a:srgbClr val="A100FF"/>
                </a:solidFill>
                <a:latin typeface="Cambria" panose="02040503050406030204" pitchFamily="18" charset="0"/>
                <a:ea typeface="Cambria" panose="02040503050406030204" pitchFamily="18" charset="0"/>
              </a:rPr>
              <a:t>Data  Cleaning</a:t>
            </a:r>
          </a:p>
        </p:txBody>
      </p:sp>
      <p:sp>
        <p:nvSpPr>
          <p:cNvPr id="41" name="Rectangle 40">
            <a:extLst>
              <a:ext uri="{FF2B5EF4-FFF2-40B4-BE49-F238E27FC236}">
                <a16:creationId xmlns:a16="http://schemas.microsoft.com/office/drawing/2014/main" id="{79F0484F-C579-5FAF-1192-511BCA9BEA02}"/>
              </a:ext>
            </a:extLst>
          </p:cNvPr>
          <p:cNvSpPr/>
          <p:nvPr/>
        </p:nvSpPr>
        <p:spPr>
          <a:xfrm>
            <a:off x="8808623" y="4629314"/>
            <a:ext cx="5794316" cy="8195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600" b="1" dirty="0">
                <a:solidFill>
                  <a:srgbClr val="A100FF"/>
                </a:solidFill>
                <a:latin typeface="Cambria" panose="02040503050406030204" pitchFamily="18" charset="0"/>
                <a:ea typeface="Cambria" panose="02040503050406030204" pitchFamily="18" charset="0"/>
              </a:rPr>
              <a:t>Data Modelling</a:t>
            </a:r>
          </a:p>
        </p:txBody>
      </p:sp>
      <p:sp>
        <p:nvSpPr>
          <p:cNvPr id="42" name="Rectangle 41">
            <a:extLst>
              <a:ext uri="{FF2B5EF4-FFF2-40B4-BE49-F238E27FC236}">
                <a16:creationId xmlns:a16="http://schemas.microsoft.com/office/drawing/2014/main" id="{CBDBD346-39C9-3989-8B82-97A971C490B8}"/>
              </a:ext>
            </a:extLst>
          </p:cNvPr>
          <p:cNvSpPr/>
          <p:nvPr/>
        </p:nvSpPr>
        <p:spPr>
          <a:xfrm>
            <a:off x="10633137" y="6263851"/>
            <a:ext cx="5794316"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600" b="1" dirty="0">
                <a:solidFill>
                  <a:srgbClr val="A100FF"/>
                </a:solidFill>
                <a:latin typeface="Cambria" panose="02040503050406030204" pitchFamily="18" charset="0"/>
                <a:ea typeface="Cambria" panose="02040503050406030204" pitchFamily="18" charset="0"/>
              </a:rPr>
              <a:t>Data Analysis</a:t>
            </a:r>
          </a:p>
        </p:txBody>
      </p:sp>
      <p:sp>
        <p:nvSpPr>
          <p:cNvPr id="43" name="Rectangle 42">
            <a:extLst>
              <a:ext uri="{FF2B5EF4-FFF2-40B4-BE49-F238E27FC236}">
                <a16:creationId xmlns:a16="http://schemas.microsoft.com/office/drawing/2014/main" id="{B6F74616-7CC8-A3AC-8EAA-8584506BC6D8}"/>
              </a:ext>
            </a:extLst>
          </p:cNvPr>
          <p:cNvSpPr/>
          <p:nvPr/>
        </p:nvSpPr>
        <p:spPr>
          <a:xfrm>
            <a:off x="12048388" y="7964178"/>
            <a:ext cx="5794316"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3600" b="1" dirty="0">
                <a:solidFill>
                  <a:srgbClr val="A100FF"/>
                </a:solidFill>
              </a:rPr>
              <a:t>Driving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Rectangle 14">
            <a:extLst>
              <a:ext uri="{FF2B5EF4-FFF2-40B4-BE49-F238E27FC236}">
                <a16:creationId xmlns:a16="http://schemas.microsoft.com/office/drawing/2014/main" id="{A8157B2F-E6B8-2C8D-7916-D7EA3C431322}"/>
              </a:ext>
            </a:extLst>
          </p:cNvPr>
          <p:cNvSpPr/>
          <p:nvPr/>
        </p:nvSpPr>
        <p:spPr>
          <a:xfrm>
            <a:off x="1824074" y="3060076"/>
            <a:ext cx="3578388" cy="29718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000" b="1" dirty="0"/>
              <a:t>16</a:t>
            </a:r>
          </a:p>
          <a:p>
            <a:pPr algn="ctr"/>
            <a:r>
              <a:rPr lang="en-IN" sz="4000" b="1" dirty="0">
                <a:latin typeface="Cambria" panose="02040503050406030204" pitchFamily="18" charset="0"/>
                <a:ea typeface="Cambria" panose="02040503050406030204" pitchFamily="18" charset="0"/>
              </a:rPr>
              <a:t>Unique Categories</a:t>
            </a:r>
          </a:p>
        </p:txBody>
      </p:sp>
      <p:sp>
        <p:nvSpPr>
          <p:cNvPr id="16" name="Rectangle 15">
            <a:extLst>
              <a:ext uri="{FF2B5EF4-FFF2-40B4-BE49-F238E27FC236}">
                <a16:creationId xmlns:a16="http://schemas.microsoft.com/office/drawing/2014/main" id="{0C171BEB-A62B-B55C-79F5-ADC677C5FE18}"/>
              </a:ext>
            </a:extLst>
          </p:cNvPr>
          <p:cNvSpPr/>
          <p:nvPr/>
        </p:nvSpPr>
        <p:spPr>
          <a:xfrm>
            <a:off x="6969098" y="3060076"/>
            <a:ext cx="3578388" cy="29718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000" b="1" dirty="0"/>
              <a:t>1897</a:t>
            </a:r>
          </a:p>
          <a:p>
            <a:pPr algn="ctr"/>
            <a:r>
              <a:rPr lang="en-IN" sz="4000" b="1" dirty="0">
                <a:latin typeface="Cambria" panose="02040503050406030204" pitchFamily="18" charset="0"/>
                <a:ea typeface="Cambria" panose="02040503050406030204" pitchFamily="18" charset="0"/>
              </a:rPr>
              <a:t>Reactions to “Animals” post</a:t>
            </a:r>
          </a:p>
        </p:txBody>
      </p:sp>
      <p:sp>
        <p:nvSpPr>
          <p:cNvPr id="17" name="Rectangle 16">
            <a:extLst>
              <a:ext uri="{FF2B5EF4-FFF2-40B4-BE49-F238E27FC236}">
                <a16:creationId xmlns:a16="http://schemas.microsoft.com/office/drawing/2014/main" id="{299DD089-8A5A-B26E-546D-2D41D7599A39}"/>
              </a:ext>
            </a:extLst>
          </p:cNvPr>
          <p:cNvSpPr/>
          <p:nvPr/>
        </p:nvSpPr>
        <p:spPr>
          <a:xfrm>
            <a:off x="12367257" y="3060076"/>
            <a:ext cx="3578388" cy="29718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6000" b="1" dirty="0"/>
              <a:t>Photos</a:t>
            </a:r>
          </a:p>
          <a:p>
            <a:pPr algn="ctr"/>
            <a:r>
              <a:rPr lang="en-IN" sz="4000" b="1" dirty="0">
                <a:latin typeface="Cambria" panose="02040503050406030204" pitchFamily="18" charset="0"/>
                <a:ea typeface="Cambria" panose="02040503050406030204" pitchFamily="18" charset="0"/>
              </a:rPr>
              <a:t>are the popular content type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946E2493-C479-9D83-E87A-14ACFE9A2F6D}"/>
              </a:ext>
            </a:extLst>
          </p:cNvPr>
          <p:cNvGraphicFramePr/>
          <p:nvPr>
            <p:extLst>
              <p:ext uri="{D42A27DB-BD31-4B8C-83A1-F6EECF244321}">
                <p14:modId xmlns:p14="http://schemas.microsoft.com/office/powerpoint/2010/main" val="3167253217"/>
              </p:ext>
            </p:extLst>
          </p:nvPr>
        </p:nvGraphicFramePr>
        <p:xfrm>
          <a:off x="5028382" y="1790700"/>
          <a:ext cx="10722316" cy="6977463"/>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D58D024A-F822-86B2-6900-332506354A26}"/>
              </a:ext>
            </a:extLst>
          </p:cNvPr>
          <p:cNvGraphicFramePr/>
          <p:nvPr>
            <p:extLst>
              <p:ext uri="{D42A27DB-BD31-4B8C-83A1-F6EECF244321}">
                <p14:modId xmlns:p14="http://schemas.microsoft.com/office/powerpoint/2010/main" val="808573274"/>
              </p:ext>
            </p:extLst>
          </p:nvPr>
        </p:nvGraphicFramePr>
        <p:xfrm>
          <a:off x="3947473" y="1108583"/>
          <a:ext cx="4193183" cy="452754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8" name="Chart 27">
            <a:extLst>
              <a:ext uri="{FF2B5EF4-FFF2-40B4-BE49-F238E27FC236}">
                <a16:creationId xmlns:a16="http://schemas.microsoft.com/office/drawing/2014/main" id="{A0974739-FA84-896C-F968-9653022AC36C}"/>
              </a:ext>
            </a:extLst>
          </p:cNvPr>
          <p:cNvGraphicFramePr/>
          <p:nvPr>
            <p:extLst>
              <p:ext uri="{D42A27DB-BD31-4B8C-83A1-F6EECF244321}">
                <p14:modId xmlns:p14="http://schemas.microsoft.com/office/powerpoint/2010/main" val="734418724"/>
              </p:ext>
            </p:extLst>
          </p:nvPr>
        </p:nvGraphicFramePr>
        <p:xfrm>
          <a:off x="8943869" y="1108583"/>
          <a:ext cx="7329850" cy="425229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9" name="Chart 28">
            <a:extLst>
              <a:ext uri="{FF2B5EF4-FFF2-40B4-BE49-F238E27FC236}">
                <a16:creationId xmlns:a16="http://schemas.microsoft.com/office/drawing/2014/main" id="{49349E24-08E1-AE1D-3077-444D3CFAB04B}"/>
              </a:ext>
            </a:extLst>
          </p:cNvPr>
          <p:cNvGraphicFramePr/>
          <p:nvPr>
            <p:extLst>
              <p:ext uri="{D42A27DB-BD31-4B8C-83A1-F6EECF244321}">
                <p14:modId xmlns:p14="http://schemas.microsoft.com/office/powerpoint/2010/main" val="1834553563"/>
              </p:ext>
            </p:extLst>
          </p:nvPr>
        </p:nvGraphicFramePr>
        <p:xfrm>
          <a:off x="4748286" y="5556097"/>
          <a:ext cx="10647096" cy="371001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414</Words>
  <Application>Microsoft Office PowerPoint</Application>
  <PresentationFormat>Custom</PresentationFormat>
  <Paragraphs>131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Clear Sans Regular Bold</vt:lpstr>
      <vt:lpstr>Cambria</vt:lpstr>
      <vt:lpstr>Graphik Regular</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KARTHIK VIJAY</cp:lastModifiedBy>
  <cp:revision>15</cp:revision>
  <dcterms:created xsi:type="dcterms:W3CDTF">2006-08-16T00:00:00Z</dcterms:created>
  <dcterms:modified xsi:type="dcterms:W3CDTF">2024-07-02T20:19:01Z</dcterms:modified>
  <dc:identifier>DAEhDyfaYKE</dc:identifier>
</cp:coreProperties>
</file>